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heme/theme4.xml" ContentType="application/vnd.openxmlformats-officedocument.them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3.xml" ContentType="application/vnd.openxmlformats-officedocument.drawingml.chartshapes+xml"/>
  <Override PartName="/ppt/tags/tag13.xml" ContentType="application/vnd.openxmlformats-officedocument.presentationml.tags+xml"/>
  <Override PartName="/ppt/tags/tag14.xml" ContentType="application/vnd.openxmlformats-officedocument.presentationml.tags+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4.xml" ContentType="application/vnd.openxmlformats-officedocument.drawingml.chartshape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5.xml" ContentType="application/vnd.openxmlformats-officedocument.drawingml.chartshape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6.xml" ContentType="application/vnd.openxmlformats-officedocument.drawingml.chartshapes+xml"/>
  <Override PartName="/ppt/tags/tag17.xml" ContentType="application/vnd.openxmlformats-officedocument.presentationml.tags+xml"/>
  <Override PartName="/ppt/tags/tag18.xml" ContentType="application/vnd.openxmlformats-officedocument.presentationml.tags+xml"/>
  <Override PartName="/ppt/notesSlides/notesSlide8.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7.xml" ContentType="application/vnd.openxmlformats-officedocument.drawingml.chartshape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drawings/drawing8.xml" ContentType="application/vnd.openxmlformats-officedocument.drawingml.chartshape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charts/chart13.xml" ContentType="application/vnd.openxmlformats-officedocument.drawingml.chart+xml"/>
  <Override PartName="/ppt/charts/chart14.xml" ContentType="application/vnd.openxmlformats-officedocument.drawingml.chart+xml"/>
  <Override PartName="/ppt/theme/themeOverride1.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charts/chart15.xml" ContentType="application/vnd.openxmlformats-officedocument.drawingml.chart+xml"/>
  <Override PartName="/ppt/charts/chart16.xml" ContentType="application/vnd.openxmlformats-officedocument.drawingml.chart+xml"/>
  <Override PartName="/ppt/tags/tag25.xml" ContentType="application/vnd.openxmlformats-officedocument.presentationml.tags+xml"/>
  <Override PartName="/ppt/tags/tag26.xml" ContentType="application/vnd.openxmlformats-officedocument.presentationml.tags+xml"/>
  <Override PartName="/ppt/charts/chart17.xml" ContentType="application/vnd.openxmlformats-officedocument.drawingml.chart+xml"/>
  <Override PartName="/ppt/charts/chart18.xml" ContentType="application/vnd.openxmlformats-officedocument.drawingml.chart+xml"/>
  <Override PartName="/ppt/drawings/drawing9.xml" ContentType="application/vnd.openxmlformats-officedocument.drawingml.chartshapes+xml"/>
  <Override PartName="/ppt/tags/tag27.xml" ContentType="application/vnd.openxmlformats-officedocument.presentationml.tags+xml"/>
  <Override PartName="/ppt/tags/tag28.xml" ContentType="application/vnd.openxmlformats-officedocument.presentationml.tags+xml"/>
  <Override PartName="/ppt/charts/chart19.xml" ContentType="application/vnd.openxmlformats-officedocument.drawingml.chart+xml"/>
  <Override PartName="/ppt/drawings/drawing10.xml" ContentType="application/vnd.openxmlformats-officedocument.drawingml.chartshape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Lst>
  <p:notesMasterIdLst>
    <p:notesMasterId r:id="rId22"/>
  </p:notesMasterIdLst>
  <p:sldIdLst>
    <p:sldId id="317" r:id="rId4"/>
    <p:sldId id="263" r:id="rId5"/>
    <p:sldId id="265" r:id="rId6"/>
    <p:sldId id="275" r:id="rId7"/>
    <p:sldId id="266" r:id="rId8"/>
    <p:sldId id="319" r:id="rId9"/>
    <p:sldId id="267" r:id="rId10"/>
    <p:sldId id="318" r:id="rId11"/>
    <p:sldId id="268" r:id="rId12"/>
    <p:sldId id="272" r:id="rId13"/>
    <p:sldId id="332" r:id="rId14"/>
    <p:sldId id="333" r:id="rId15"/>
    <p:sldId id="334" r:id="rId16"/>
    <p:sldId id="335" r:id="rId17"/>
    <p:sldId id="336" r:id="rId18"/>
    <p:sldId id="337" r:id="rId19"/>
    <p:sldId id="338" r:id="rId20"/>
    <p:sldId id="339" r:id="rId21"/>
  </p:sldIdLst>
  <p:sldSz cx="6858000" cy="9906000" type="A4"/>
  <p:notesSz cx="6797675" cy="9926638"/>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A1136A-B279-4B25-B2C9-A21D0CAD2E83}">
          <p14:sldIdLst>
            <p14:sldId id="317"/>
            <p14:sldId id="263"/>
            <p14:sldId id="265"/>
            <p14:sldId id="275"/>
            <p14:sldId id="266"/>
            <p14:sldId id="319"/>
            <p14:sldId id="267"/>
            <p14:sldId id="318"/>
            <p14:sldId id="268"/>
            <p14:sldId id="272"/>
            <p14:sldId id="332"/>
            <p14:sldId id="333"/>
            <p14:sldId id="334"/>
            <p14:sldId id="335"/>
            <p14:sldId id="336"/>
            <p14:sldId id="337"/>
            <p14:sldId id="338"/>
            <p14:sldId id="339"/>
          </p14:sldIdLst>
        </p14:section>
      </p14:sectionLst>
    </p:ext>
    <p:ext uri="{EFAFB233-063F-42B5-8137-9DF3F51BA10A}">
      <p15:sldGuideLst xmlns:p15="http://schemas.microsoft.com/office/powerpoint/2012/main">
        <p15:guide id="1" orient="horz" pos="3120" userDrawn="1">
          <p15:clr>
            <a:srgbClr val="A4A3A4"/>
          </p15:clr>
        </p15:guide>
        <p15:guide id="2" pos="227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ceolaza, Adrian" initials="EA" lastIdx="23" clrIdx="0">
    <p:extLst>
      <p:ext uri="{19B8F6BF-5375-455C-9EA6-DF929625EA0E}">
        <p15:presenceInfo xmlns:p15="http://schemas.microsoft.com/office/powerpoint/2012/main" userId="S::aeceolaza@deloitte.es::b7766d04-95b6-4359-8697-d10eb08d71d6" providerId="AD"/>
      </p:ext>
    </p:extLst>
  </p:cmAuthor>
  <p:cmAuthor id="2" name="Blanco, Ines" initials="BI" lastIdx="26" clrIdx="1">
    <p:extLst>
      <p:ext uri="{19B8F6BF-5375-455C-9EA6-DF929625EA0E}">
        <p15:presenceInfo xmlns:p15="http://schemas.microsoft.com/office/powerpoint/2012/main" userId="S::inblanco@deloitte.es::82836fd3-b7b0-4c0b-ac39-9721709200f0" providerId="AD"/>
      </p:ext>
    </p:extLst>
  </p:cmAuthor>
  <p:cmAuthor id="3" name="María" initials="M" lastIdx="14" clrIdx="2">
    <p:extLst>
      <p:ext uri="{19B8F6BF-5375-455C-9EA6-DF929625EA0E}">
        <p15:presenceInfo xmlns:p15="http://schemas.microsoft.com/office/powerpoint/2012/main" userId="4ce82db336da6672" providerId="Windows Live"/>
      </p:ext>
    </p:extLst>
  </p:cmAuthor>
  <p:cmAuthor id="4" name="BELEN FDEZ" initials="BF" lastIdx="25" clrIdx="3">
    <p:extLst>
      <p:ext uri="{19B8F6BF-5375-455C-9EA6-DF929625EA0E}">
        <p15:presenceInfo xmlns:p15="http://schemas.microsoft.com/office/powerpoint/2012/main" userId="72ab573e7f73d9d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270"/>
    <a:srgbClr val="57728E"/>
    <a:srgbClr val="E54E6D"/>
    <a:srgbClr val="FFAE08"/>
    <a:srgbClr val="A9E80F"/>
    <a:srgbClr val="3CB4B5"/>
    <a:srgbClr val="F9616C"/>
    <a:srgbClr val="EB76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49" autoAdjust="0"/>
    <p:restoredTop sz="94249" autoAdjust="0"/>
  </p:normalViewPr>
  <p:slideViewPr>
    <p:cSldViewPr snapToGrid="0">
      <p:cViewPr varScale="1">
        <p:scale>
          <a:sx n="48" d="100"/>
          <a:sy n="48" d="100"/>
        </p:scale>
        <p:origin x="2490" y="42"/>
      </p:cViewPr>
      <p:guideLst>
        <p:guide orient="horz" pos="3120"/>
        <p:guide pos="227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12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ommentAuthors" Target="commen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4.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5.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6.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7.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chartUserShapes" Target="../drawings/drawing8.xml"/></Relationships>
</file>

<file path=ppt/charts/_rels/chart13.xml.rels><?xml version="1.0" encoding="UTF-8" standalone="yes"?>
<Relationships xmlns="http://schemas.openxmlformats.org/package/2006/relationships"><Relationship Id="rId1" Type="http://schemas.openxmlformats.org/officeDocument/2006/relationships/oleObject" Target="file:///C:\Users\aeceolaza\Documents\Deloitte\UTECA\3%20ola\Gr&#225;ficos\Plantilla%20Gr&#225;ficos%20v.2.xlsx" TargetMode="Externa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xml"/></Relationships>
</file>

<file path=ppt/charts/_rels/chart15.xml.rels><?xml version="1.0" encoding="UTF-8" standalone="yes"?>
<Relationships xmlns="http://schemas.openxmlformats.org/package/2006/relationships"><Relationship Id="rId1" Type="http://schemas.openxmlformats.org/officeDocument/2006/relationships/oleObject" Target="file:///C:\Users\aeceolaza\Documents\Deloitte\UTECA\3%20ola\Gr&#225;ficos\Plantilla%20Gr&#225;ficos%20v.2.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aeceolaza\Documents\Deloitte\UTECA\3%20ola\Gr&#225;ficos\Plantilla%20Gr&#225;ficos%20v.2.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C:\Users\aeceolaza\Documents\Deloitte\UTECA\3%20ola\Gr&#225;ficos\Plantilla%20Gr&#225;ficos%20v.2.xlsx" TargetMode="External"/></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oleObject" Target="file:///C:\Users\aeceolaza\Documents\Deloitte\UTECA\3%20ola\Gr&#225;ficos\Plantilla%20Gr&#225;ficos%20v.2.xlsx" TargetMode="External"/></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10.xml"/><Relationship Id="rId1" Type="http://schemas.openxmlformats.org/officeDocument/2006/relationships/oleObject" Target="file:///C:\Users\aeceolaza\Documents\Deloitte\UTECA\3%20ola\Gr&#225;ficos\Plantilla%20Gr&#225;ficos%20v.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
          <c:w val="1"/>
          <c:h val="0.97557700005888448"/>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01C8-4B13-B81C-535CA11CE83D}"/>
              </c:ext>
            </c:extLst>
          </c:dPt>
          <c:dPt>
            <c:idx val="1"/>
            <c:invertIfNegative val="0"/>
            <c:bubble3D val="0"/>
            <c:spPr>
              <a:solidFill>
                <a:srgbClr val="FFAE08"/>
              </a:solidFill>
              <a:ln w="76200">
                <a:noFill/>
              </a:ln>
              <a:effectLst/>
              <a:sp3d/>
            </c:spPr>
            <c:extLst>
              <c:ext xmlns:c16="http://schemas.microsoft.com/office/drawing/2014/chart" uri="{C3380CC4-5D6E-409C-BE32-E72D297353CC}">
                <c16:uniqueId val="{00000003-01C8-4B13-B81C-535CA11CE83D}"/>
              </c:ext>
            </c:extLst>
          </c:dPt>
          <c:dPt>
            <c:idx val="2"/>
            <c:invertIfNegative val="0"/>
            <c:bubble3D val="0"/>
            <c:spPr>
              <a:solidFill>
                <a:srgbClr val="A9E80F"/>
              </a:solidFill>
              <a:ln w="76200">
                <a:noFill/>
              </a:ln>
              <a:effectLst/>
              <a:sp3d/>
            </c:spPr>
            <c:extLst>
              <c:ext xmlns:c16="http://schemas.microsoft.com/office/drawing/2014/chart" uri="{C3380CC4-5D6E-409C-BE32-E72D297353CC}">
                <c16:uniqueId val="{00000005-01C8-4B13-B81C-535CA11CE83D}"/>
              </c:ext>
            </c:extLst>
          </c:dPt>
          <c:dPt>
            <c:idx val="3"/>
            <c:invertIfNegative val="0"/>
            <c:bubble3D val="0"/>
            <c:spPr>
              <a:solidFill>
                <a:srgbClr val="E95270"/>
              </a:solidFill>
              <a:ln w="76200">
                <a:noFill/>
              </a:ln>
              <a:effectLst/>
              <a:sp3d/>
            </c:spPr>
            <c:extLst>
              <c:ext xmlns:c16="http://schemas.microsoft.com/office/drawing/2014/chart" uri="{C3380CC4-5D6E-409C-BE32-E72D297353CC}">
                <c16:uniqueId val="{00000007-01C8-4B13-B81C-535CA11CE83D}"/>
              </c:ext>
            </c:extLst>
          </c:dPt>
          <c:dPt>
            <c:idx val="4"/>
            <c:invertIfNegative val="0"/>
            <c:bubble3D val="0"/>
            <c:spPr>
              <a:solidFill>
                <a:srgbClr val="3CB4B5"/>
              </a:solidFill>
              <a:ln w="76200">
                <a:noFill/>
              </a:ln>
              <a:effectLst/>
              <a:sp3d/>
            </c:spPr>
            <c:extLst>
              <c:ext xmlns:c16="http://schemas.microsoft.com/office/drawing/2014/chart" uri="{C3380CC4-5D6E-409C-BE32-E72D297353CC}">
                <c16:uniqueId val="{00000009-01C8-4B13-B81C-535CA11CE83D}"/>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TELEVISIÓN</c:v>
                </c:pt>
                <c:pt idx="1">
                  <c:v>PRENSA DE PAPEL O DIGITAL</c:v>
                </c:pt>
                <c:pt idx="2">
                  <c:v>RADIO</c:v>
                </c:pt>
                <c:pt idx="3">
                  <c:v>REDES SOCIALES</c:v>
                </c:pt>
                <c:pt idx="4">
                  <c:v>PLATAFORMAS DE VIDEO </c:v>
                </c:pt>
              </c:strCache>
            </c:strRef>
          </c:cat>
          <c:val>
            <c:numRef>
              <c:f>P.2_EDU_CUL!$C$17:$C$21</c:f>
              <c:numCache>
                <c:formatCode>0.0%</c:formatCode>
                <c:ptCount val="5"/>
                <c:pt idx="0">
                  <c:v>0.73899999999999999</c:v>
                </c:pt>
                <c:pt idx="1">
                  <c:v>0.51700000000000002</c:v>
                </c:pt>
                <c:pt idx="2">
                  <c:v>0.36499999999999999</c:v>
                </c:pt>
                <c:pt idx="3">
                  <c:v>0.28100000000000003</c:v>
                </c:pt>
                <c:pt idx="4">
                  <c:v>5.7000000000000002E-2</c:v>
                </c:pt>
              </c:numCache>
            </c:numRef>
          </c:val>
          <c:extLst>
            <c:ext xmlns:c16="http://schemas.microsoft.com/office/drawing/2014/chart" uri="{C3380CC4-5D6E-409C-BE32-E72D297353CC}">
              <c16:uniqueId val="{0000000C-01C8-4B13-B81C-535CA11CE83D}"/>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3.2267596860864688E-2"/>
          <c:w val="0.98392221789354339"/>
          <c:h val="0.94813360611058495"/>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EEEB-4341-A2A1-7BC4055953D8}"/>
              </c:ext>
            </c:extLst>
          </c:dPt>
          <c:dPt>
            <c:idx val="1"/>
            <c:invertIfNegative val="0"/>
            <c:bubble3D val="0"/>
            <c:spPr>
              <a:solidFill>
                <a:srgbClr val="FFAE08"/>
              </a:solidFill>
              <a:ln w="76200">
                <a:noFill/>
              </a:ln>
              <a:effectLst/>
              <a:sp3d/>
            </c:spPr>
            <c:extLst>
              <c:ext xmlns:c16="http://schemas.microsoft.com/office/drawing/2014/chart" uri="{C3380CC4-5D6E-409C-BE32-E72D297353CC}">
                <c16:uniqueId val="{00000003-EEEB-4341-A2A1-7BC4055953D8}"/>
              </c:ext>
            </c:extLst>
          </c:dPt>
          <c:dPt>
            <c:idx val="2"/>
            <c:invertIfNegative val="0"/>
            <c:bubble3D val="0"/>
            <c:spPr>
              <a:solidFill>
                <a:srgbClr val="A9E80F"/>
              </a:solidFill>
              <a:ln w="76200">
                <a:noFill/>
              </a:ln>
              <a:effectLst/>
              <a:sp3d/>
            </c:spPr>
            <c:extLst>
              <c:ext xmlns:c16="http://schemas.microsoft.com/office/drawing/2014/chart" uri="{C3380CC4-5D6E-409C-BE32-E72D297353CC}">
                <c16:uniqueId val="{00000005-EEEB-4341-A2A1-7BC4055953D8}"/>
              </c:ext>
            </c:extLst>
          </c:dPt>
          <c:dPt>
            <c:idx val="3"/>
            <c:invertIfNegative val="0"/>
            <c:bubble3D val="0"/>
            <c:spPr>
              <a:solidFill>
                <a:srgbClr val="E54E6D"/>
              </a:solidFill>
              <a:ln w="76200">
                <a:noFill/>
              </a:ln>
              <a:effectLst/>
              <a:sp3d/>
            </c:spPr>
            <c:extLst>
              <c:ext xmlns:c16="http://schemas.microsoft.com/office/drawing/2014/chart" uri="{C3380CC4-5D6E-409C-BE32-E72D297353CC}">
                <c16:uniqueId val="{00000007-EEEB-4341-A2A1-7BC4055953D8}"/>
              </c:ext>
            </c:extLst>
          </c:dPt>
          <c:dPt>
            <c:idx val="4"/>
            <c:invertIfNegative val="0"/>
            <c:bubble3D val="0"/>
            <c:spPr>
              <a:solidFill>
                <a:srgbClr val="3CB4B5"/>
              </a:solidFill>
              <a:ln w="76200">
                <a:noFill/>
              </a:ln>
              <a:effectLst/>
              <a:sp3d/>
            </c:spPr>
            <c:extLst>
              <c:ext xmlns:c16="http://schemas.microsoft.com/office/drawing/2014/chart" uri="{C3380CC4-5D6E-409C-BE32-E72D297353CC}">
                <c16:uniqueId val="{00000009-EEEB-4341-A2A1-7BC4055953D8}"/>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TELEVISIÓN</c:v>
                </c:pt>
                <c:pt idx="1">
                  <c:v>PRENSA DE PAPEL O DIGITAL</c:v>
                </c:pt>
                <c:pt idx="2">
                  <c:v>RADIO</c:v>
                </c:pt>
                <c:pt idx="3">
                  <c:v>REDES SOCIALES</c:v>
                </c:pt>
                <c:pt idx="4">
                  <c:v>PLATAFORMAS DE VIDEO </c:v>
                </c:pt>
              </c:strCache>
            </c:strRef>
          </c:cat>
          <c:val>
            <c:numRef>
              <c:f>P.2_EDU_CUL!$C$17:$C$21</c:f>
              <c:numCache>
                <c:formatCode>0.0%</c:formatCode>
                <c:ptCount val="5"/>
                <c:pt idx="0">
                  <c:v>0.624</c:v>
                </c:pt>
                <c:pt idx="1">
                  <c:v>0.40799999999999997</c:v>
                </c:pt>
                <c:pt idx="2">
                  <c:v>0.254</c:v>
                </c:pt>
                <c:pt idx="3">
                  <c:v>0.11899999999999999</c:v>
                </c:pt>
                <c:pt idx="4">
                  <c:v>7.6999999999999999E-2</c:v>
                </c:pt>
              </c:numCache>
            </c:numRef>
          </c:val>
          <c:extLst>
            <c:ext xmlns:c16="http://schemas.microsoft.com/office/drawing/2014/chart" uri="{C3380CC4-5D6E-409C-BE32-E72D297353CC}">
              <c16:uniqueId val="{0000000A-EEEB-4341-A2A1-7BC4055953D8}"/>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915029809406988E-2"/>
          <c:y val="7.3239947594379656E-2"/>
          <c:w val="0.97908497019059304"/>
          <c:h val="0.50146506108484246"/>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856C-4AF5-9BD3-3837F5079643}"/>
              </c:ext>
            </c:extLst>
          </c:dPt>
          <c:dPt>
            <c:idx val="1"/>
            <c:bubble3D val="0"/>
            <c:spPr>
              <a:solidFill>
                <a:srgbClr val="57728E"/>
              </a:solidFill>
              <a:ln>
                <a:noFill/>
              </a:ln>
              <a:effectLst/>
              <a:sp3d/>
            </c:spPr>
            <c:extLst>
              <c:ext xmlns:c16="http://schemas.microsoft.com/office/drawing/2014/chart" uri="{C3380CC4-5D6E-409C-BE32-E72D297353CC}">
                <c16:uniqueId val="{00000003-856C-4AF5-9BD3-3837F5079643}"/>
              </c:ext>
            </c:extLst>
          </c:dPt>
          <c:dPt>
            <c:idx val="2"/>
            <c:bubble3D val="0"/>
            <c:spPr>
              <a:solidFill>
                <a:srgbClr val="FFAE08"/>
              </a:solidFill>
              <a:ln>
                <a:noFill/>
              </a:ln>
              <a:effectLst/>
              <a:sp3d/>
            </c:spPr>
            <c:extLst>
              <c:ext xmlns:c16="http://schemas.microsoft.com/office/drawing/2014/chart" uri="{C3380CC4-5D6E-409C-BE32-E72D297353CC}">
                <c16:uniqueId val="{00000005-856C-4AF5-9BD3-3837F5079643}"/>
              </c:ext>
            </c:extLst>
          </c:dPt>
          <c:dPt>
            <c:idx val="3"/>
            <c:bubble3D val="0"/>
            <c:spPr>
              <a:solidFill>
                <a:srgbClr val="F9616C"/>
              </a:solidFill>
              <a:ln>
                <a:noFill/>
              </a:ln>
              <a:effectLst/>
              <a:sp3d/>
            </c:spPr>
            <c:extLst>
              <c:ext xmlns:c16="http://schemas.microsoft.com/office/drawing/2014/chart" uri="{C3380CC4-5D6E-409C-BE32-E72D297353CC}">
                <c16:uniqueId val="{00000007-856C-4AF5-9BD3-3837F5079643}"/>
              </c:ext>
            </c:extLst>
          </c:dPt>
          <c:dPt>
            <c:idx val="4"/>
            <c:bubble3D val="0"/>
            <c:spPr>
              <a:solidFill>
                <a:srgbClr val="C00000"/>
              </a:solidFill>
              <a:ln>
                <a:noFill/>
              </a:ln>
              <a:effectLst/>
              <a:sp3d/>
            </c:spPr>
            <c:extLst>
              <c:ext xmlns:c16="http://schemas.microsoft.com/office/drawing/2014/chart" uri="{C3380CC4-5D6E-409C-BE32-E72D297353CC}">
                <c16:uniqueId val="{00000009-856C-4AF5-9BD3-3837F5079643}"/>
              </c:ext>
            </c:extLst>
          </c:dPt>
          <c:dLbls>
            <c:dLbl>
              <c:idx val="0"/>
              <c:layout>
                <c:manualLayout>
                  <c:x val="-9.1032255532258813E-2"/>
                  <c:y val="6.54504047070690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56C-4AF5-9BD3-3837F5079643}"/>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56C-4AF5-9BD3-3837F5079643}"/>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56C-4AF5-9BD3-3837F5079643}"/>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56C-4AF5-9BD3-3837F5079643}"/>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56C-4AF5-9BD3-3837F5079643}"/>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Hoja1!$A$2:$A$6</c:f>
              <c:strCache>
                <c:ptCount val="5"/>
                <c:pt idx="0">
                  <c:v>TOTALMENTE DE ACUERDO</c:v>
                </c:pt>
                <c:pt idx="1">
                  <c:v>DE ACUERDO</c:v>
                </c:pt>
                <c:pt idx="2">
                  <c:v>NI DE ACUERDO NI EN DESACUERDO</c:v>
                </c:pt>
                <c:pt idx="3">
                  <c:v>EN DESACUERDO</c:v>
                </c:pt>
                <c:pt idx="4">
                  <c:v>TOTALMENTE EN DESACUERDO</c:v>
                </c:pt>
              </c:strCache>
            </c:strRef>
          </c:cat>
          <c:val>
            <c:numRef>
              <c:f>Hoja1!$B$2:$B$6</c:f>
              <c:numCache>
                <c:formatCode>0.0%</c:formatCode>
                <c:ptCount val="5"/>
                <c:pt idx="0">
                  <c:v>0.44400000000000001</c:v>
                </c:pt>
                <c:pt idx="1">
                  <c:v>0.33200000000000002</c:v>
                </c:pt>
                <c:pt idx="2">
                  <c:v>0.15</c:v>
                </c:pt>
                <c:pt idx="3">
                  <c:v>5.5E-2</c:v>
                </c:pt>
                <c:pt idx="4">
                  <c:v>1.9E-2</c:v>
                </c:pt>
              </c:numCache>
            </c:numRef>
          </c:val>
          <c:extLst>
            <c:ext xmlns:c16="http://schemas.microsoft.com/office/drawing/2014/chart" uri="{C3380CC4-5D6E-409C-BE32-E72D297353CC}">
              <c16:uniqueId val="{0000000A-856C-4AF5-9BD3-3837F5079643}"/>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5942369383314264"/>
          <c:y val="0.66014173019980782"/>
          <c:w val="0.68969962088072323"/>
          <c:h val="0.3229436062888841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915029809406988E-2"/>
          <c:y val="7.3239947594379656E-2"/>
          <c:w val="0.97908497019059304"/>
          <c:h val="0.50146506108484246"/>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0E65-48E5-94DE-CD16A86F0532}"/>
              </c:ext>
            </c:extLst>
          </c:dPt>
          <c:dPt>
            <c:idx val="1"/>
            <c:bubble3D val="0"/>
            <c:spPr>
              <a:solidFill>
                <a:srgbClr val="E95270"/>
              </a:solidFill>
              <a:ln>
                <a:noFill/>
              </a:ln>
              <a:effectLst/>
              <a:sp3d/>
            </c:spPr>
            <c:extLst>
              <c:ext xmlns:c16="http://schemas.microsoft.com/office/drawing/2014/chart" uri="{C3380CC4-5D6E-409C-BE32-E72D297353CC}">
                <c16:uniqueId val="{00000003-0E65-48E5-94DE-CD16A86F0532}"/>
              </c:ext>
            </c:extLst>
          </c:dPt>
          <c:dLbls>
            <c:dLbl>
              <c:idx val="0"/>
              <c:layout>
                <c:manualLayout>
                  <c:x val="-1.4343812897766465E-2"/>
                  <c:y val="-0.25414209388658771"/>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E65-48E5-94DE-CD16A86F0532}"/>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E65-48E5-94DE-CD16A86F0532}"/>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Hoja1!$A$2:$A$3</c:f>
              <c:strCache>
                <c:ptCount val="2"/>
                <c:pt idx="0">
                  <c:v>SÍ</c:v>
                </c:pt>
                <c:pt idx="1">
                  <c:v>NO</c:v>
                </c:pt>
              </c:strCache>
            </c:strRef>
          </c:cat>
          <c:val>
            <c:numRef>
              <c:f>Hoja1!$B$2:$B$3</c:f>
              <c:numCache>
                <c:formatCode>0.0%</c:formatCode>
                <c:ptCount val="2"/>
                <c:pt idx="0">
                  <c:v>0.96499999999999997</c:v>
                </c:pt>
                <c:pt idx="1">
                  <c:v>3.5000000000000003E-2</c:v>
                </c:pt>
              </c:numCache>
            </c:numRef>
          </c:val>
          <c:extLst>
            <c:ext xmlns:c16="http://schemas.microsoft.com/office/drawing/2014/chart" uri="{C3380CC4-5D6E-409C-BE32-E72D297353CC}">
              <c16:uniqueId val="{0000000A-0E65-48E5-94DE-CD16A86F0532}"/>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5942357958264908"/>
          <c:y val="0.64682512429034056"/>
          <c:w val="0.68969962088072323"/>
          <c:h val="0.22972912753240091"/>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4.9575302674164268E-2"/>
          <c:w val="1"/>
          <c:h val="0.83149918183031235"/>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A9E80F"/>
              </a:solidFill>
              <a:ln w="76200">
                <a:noFill/>
              </a:ln>
              <a:effectLst/>
              <a:sp3d/>
            </c:spPr>
            <c:extLst>
              <c:ext xmlns:c16="http://schemas.microsoft.com/office/drawing/2014/chart" uri="{C3380CC4-5D6E-409C-BE32-E72D297353CC}">
                <c16:uniqueId val="{00000001-6610-41D2-B98E-DD60CFB5E692}"/>
              </c:ext>
            </c:extLst>
          </c:dPt>
          <c:dPt>
            <c:idx val="1"/>
            <c:invertIfNegative val="0"/>
            <c:bubble3D val="0"/>
            <c:spPr>
              <a:solidFill>
                <a:srgbClr val="57728E"/>
              </a:solidFill>
              <a:ln w="76200">
                <a:noFill/>
              </a:ln>
              <a:effectLst/>
              <a:sp3d/>
            </c:spPr>
            <c:extLst>
              <c:ext xmlns:c16="http://schemas.microsoft.com/office/drawing/2014/chart" uri="{C3380CC4-5D6E-409C-BE32-E72D297353CC}">
                <c16:uniqueId val="{00000003-6610-41D2-B98E-DD60CFB5E692}"/>
              </c:ext>
            </c:extLst>
          </c:dPt>
          <c:dPt>
            <c:idx val="2"/>
            <c:invertIfNegative val="0"/>
            <c:bubble3D val="0"/>
            <c:spPr>
              <a:solidFill>
                <a:srgbClr val="FFAE08"/>
              </a:solidFill>
              <a:ln w="76200">
                <a:noFill/>
              </a:ln>
              <a:effectLst/>
              <a:sp3d/>
            </c:spPr>
            <c:extLst>
              <c:ext xmlns:c16="http://schemas.microsoft.com/office/drawing/2014/chart" uri="{C3380CC4-5D6E-409C-BE32-E72D297353CC}">
                <c16:uniqueId val="{00000005-6610-41D2-B98E-DD60CFB5E692}"/>
              </c:ext>
            </c:extLst>
          </c:dPt>
          <c:dPt>
            <c:idx val="3"/>
            <c:invertIfNegative val="0"/>
            <c:bubble3D val="0"/>
            <c:spPr>
              <a:solidFill>
                <a:srgbClr val="F9616C"/>
              </a:solidFill>
              <a:ln w="76200">
                <a:noFill/>
              </a:ln>
              <a:effectLst/>
              <a:sp3d/>
            </c:spPr>
            <c:extLst>
              <c:ext xmlns:c16="http://schemas.microsoft.com/office/drawing/2014/chart" uri="{C3380CC4-5D6E-409C-BE32-E72D297353CC}">
                <c16:uniqueId val="{00000007-6610-41D2-B98E-DD60CFB5E692}"/>
              </c:ext>
            </c:extLst>
          </c:dPt>
          <c:dPt>
            <c:idx val="4"/>
            <c:invertIfNegative val="0"/>
            <c:bubble3D val="0"/>
            <c:spPr>
              <a:solidFill>
                <a:srgbClr val="3CB4B5"/>
              </a:solidFill>
              <a:ln w="76200">
                <a:noFill/>
              </a:ln>
              <a:effectLst/>
              <a:sp3d/>
            </c:spPr>
            <c:extLst>
              <c:ext xmlns:c16="http://schemas.microsoft.com/office/drawing/2014/chart" uri="{C3380CC4-5D6E-409C-BE32-E72D297353CC}">
                <c16:uniqueId val="{00000009-6610-41D2-B98E-DD60CFB5E692}"/>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RADIO</c:v>
                </c:pt>
                <c:pt idx="1">
                  <c:v>TELEVISIÓN</c:v>
                </c:pt>
                <c:pt idx="2">
                  <c:v>PRENSA DE PAPEL O DIGITAL</c:v>
                </c:pt>
                <c:pt idx="3">
                  <c:v>REDES SOCIALES</c:v>
                </c:pt>
                <c:pt idx="4">
                  <c:v>PLATAFORMAS DE VIDEO </c:v>
                </c:pt>
              </c:strCache>
            </c:strRef>
          </c:cat>
          <c:val>
            <c:numRef>
              <c:f>P.2_EDU_CUL!$C$17:$C$21</c:f>
              <c:numCache>
                <c:formatCode>0.0%</c:formatCode>
                <c:ptCount val="5"/>
                <c:pt idx="0">
                  <c:v>0.47699999999999998</c:v>
                </c:pt>
                <c:pt idx="1">
                  <c:v>0.46899999999999997</c:v>
                </c:pt>
                <c:pt idx="2">
                  <c:v>0.46200000000000002</c:v>
                </c:pt>
                <c:pt idx="3">
                  <c:v>7.8E-2</c:v>
                </c:pt>
                <c:pt idx="4">
                  <c:v>4.5999999999999999E-2</c:v>
                </c:pt>
              </c:numCache>
            </c:numRef>
          </c:val>
          <c:extLst>
            <c:ext xmlns:c16="http://schemas.microsoft.com/office/drawing/2014/chart" uri="{C3380CC4-5D6E-409C-BE32-E72D297353CC}">
              <c16:uniqueId val="{0000000A-6610-41D2-B98E-DD60CFB5E692}"/>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915029809406988E-2"/>
          <c:y val="7.3239947594379656E-2"/>
          <c:w val="0.97908497019059304"/>
          <c:h val="0.50146506108484246"/>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F420-4AA5-AC9D-46B3A63C9450}"/>
              </c:ext>
            </c:extLst>
          </c:dPt>
          <c:dPt>
            <c:idx val="1"/>
            <c:bubble3D val="0"/>
            <c:spPr>
              <a:solidFill>
                <a:srgbClr val="57728E"/>
              </a:solidFill>
              <a:ln>
                <a:noFill/>
              </a:ln>
              <a:effectLst/>
              <a:sp3d/>
            </c:spPr>
            <c:extLst>
              <c:ext xmlns:c16="http://schemas.microsoft.com/office/drawing/2014/chart" uri="{C3380CC4-5D6E-409C-BE32-E72D297353CC}">
                <c16:uniqueId val="{00000003-F420-4AA5-AC9D-46B3A63C9450}"/>
              </c:ext>
            </c:extLst>
          </c:dPt>
          <c:dPt>
            <c:idx val="2"/>
            <c:bubble3D val="0"/>
            <c:spPr>
              <a:solidFill>
                <a:srgbClr val="FFAE08"/>
              </a:solidFill>
              <a:ln>
                <a:noFill/>
              </a:ln>
              <a:effectLst/>
              <a:sp3d/>
            </c:spPr>
            <c:extLst>
              <c:ext xmlns:c16="http://schemas.microsoft.com/office/drawing/2014/chart" uri="{C3380CC4-5D6E-409C-BE32-E72D297353CC}">
                <c16:uniqueId val="{00000005-F420-4AA5-AC9D-46B3A63C9450}"/>
              </c:ext>
            </c:extLst>
          </c:dPt>
          <c:dPt>
            <c:idx val="3"/>
            <c:bubble3D val="0"/>
            <c:spPr>
              <a:solidFill>
                <a:srgbClr val="F9616C"/>
              </a:solidFill>
              <a:ln>
                <a:noFill/>
              </a:ln>
              <a:effectLst/>
              <a:sp3d/>
            </c:spPr>
            <c:extLst>
              <c:ext xmlns:c16="http://schemas.microsoft.com/office/drawing/2014/chart" uri="{C3380CC4-5D6E-409C-BE32-E72D297353CC}">
                <c16:uniqueId val="{00000007-F420-4AA5-AC9D-46B3A63C9450}"/>
              </c:ext>
            </c:extLst>
          </c:dPt>
          <c:dPt>
            <c:idx val="4"/>
            <c:bubble3D val="0"/>
            <c:spPr>
              <a:solidFill>
                <a:srgbClr val="C00000"/>
              </a:solidFill>
              <a:ln>
                <a:noFill/>
              </a:ln>
              <a:effectLst/>
              <a:sp3d/>
            </c:spPr>
            <c:extLst>
              <c:ext xmlns:c16="http://schemas.microsoft.com/office/drawing/2014/chart" uri="{C3380CC4-5D6E-409C-BE32-E72D297353CC}">
                <c16:uniqueId val="{00000009-F420-4AA5-AC9D-46B3A63C9450}"/>
              </c:ext>
            </c:extLst>
          </c:dPt>
          <c:dLbls>
            <c:dLbl>
              <c:idx val="0"/>
              <c:layout>
                <c:manualLayout>
                  <c:x val="-9.1032255532258813E-2"/>
                  <c:y val="6.54504047070690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20-4AA5-AC9D-46B3A63C9450}"/>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20-4AA5-AC9D-46B3A63C9450}"/>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420-4AA5-AC9D-46B3A63C9450}"/>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420-4AA5-AC9D-46B3A63C9450}"/>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420-4AA5-AC9D-46B3A63C9450}"/>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Hoja1!$A$2:$A$6</c:f>
              <c:strCache>
                <c:ptCount val="5"/>
                <c:pt idx="0">
                  <c:v>TOTALMENTE DE ACUERDO</c:v>
                </c:pt>
                <c:pt idx="1">
                  <c:v>DE ACUERDO</c:v>
                </c:pt>
                <c:pt idx="2">
                  <c:v>NI DE ACUERDO NI EN DESACUERDO</c:v>
                </c:pt>
                <c:pt idx="3">
                  <c:v>EN DESACUERDO</c:v>
                </c:pt>
                <c:pt idx="4">
                  <c:v>TOTALMENTE EN DESACUERDO</c:v>
                </c:pt>
              </c:strCache>
            </c:strRef>
          </c:cat>
          <c:val>
            <c:numRef>
              <c:f>Hoja1!$B$2:$B$6</c:f>
              <c:numCache>
                <c:formatCode>0.0%</c:formatCode>
                <c:ptCount val="5"/>
                <c:pt idx="0">
                  <c:v>0.49299999999999999</c:v>
                </c:pt>
                <c:pt idx="1">
                  <c:v>0.36599999999999999</c:v>
                </c:pt>
                <c:pt idx="2">
                  <c:v>0.109</c:v>
                </c:pt>
                <c:pt idx="3">
                  <c:v>2.1999999999999999E-2</c:v>
                </c:pt>
                <c:pt idx="4">
                  <c:v>1.0999999999999999E-2</c:v>
                </c:pt>
              </c:numCache>
            </c:numRef>
          </c:val>
          <c:extLst>
            <c:ext xmlns:c16="http://schemas.microsoft.com/office/drawing/2014/chart" uri="{C3380CC4-5D6E-409C-BE32-E72D297353CC}">
              <c16:uniqueId val="{0000000A-F420-4AA5-AC9D-46B3A63C9450}"/>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5942369383314264"/>
          <c:y val="0.66014173019980782"/>
          <c:w val="0.68969962088072323"/>
          <c:h val="0.3229436062888841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915029809406988E-2"/>
          <c:y val="7.3239947594379656E-2"/>
          <c:w val="0.97908497019059304"/>
          <c:h val="0.50146506108484246"/>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3E6A-4BD7-972F-9D1180C924DC}"/>
              </c:ext>
            </c:extLst>
          </c:dPt>
          <c:dPt>
            <c:idx val="1"/>
            <c:bubble3D val="0"/>
            <c:spPr>
              <a:solidFill>
                <a:srgbClr val="57728E"/>
              </a:solidFill>
              <a:ln>
                <a:noFill/>
              </a:ln>
              <a:effectLst/>
              <a:sp3d/>
            </c:spPr>
            <c:extLst>
              <c:ext xmlns:c16="http://schemas.microsoft.com/office/drawing/2014/chart" uri="{C3380CC4-5D6E-409C-BE32-E72D297353CC}">
                <c16:uniqueId val="{00000003-3E6A-4BD7-972F-9D1180C924DC}"/>
              </c:ext>
            </c:extLst>
          </c:dPt>
          <c:dPt>
            <c:idx val="2"/>
            <c:bubble3D val="0"/>
            <c:spPr>
              <a:solidFill>
                <a:srgbClr val="FFAE08"/>
              </a:solidFill>
              <a:ln>
                <a:noFill/>
              </a:ln>
              <a:effectLst/>
              <a:sp3d/>
            </c:spPr>
            <c:extLst>
              <c:ext xmlns:c16="http://schemas.microsoft.com/office/drawing/2014/chart" uri="{C3380CC4-5D6E-409C-BE32-E72D297353CC}">
                <c16:uniqueId val="{00000005-3E6A-4BD7-972F-9D1180C924DC}"/>
              </c:ext>
            </c:extLst>
          </c:dPt>
          <c:dPt>
            <c:idx val="3"/>
            <c:bubble3D val="0"/>
            <c:spPr>
              <a:solidFill>
                <a:srgbClr val="F9616C"/>
              </a:solidFill>
              <a:ln>
                <a:noFill/>
              </a:ln>
              <a:effectLst/>
              <a:sp3d/>
            </c:spPr>
            <c:extLst>
              <c:ext xmlns:c16="http://schemas.microsoft.com/office/drawing/2014/chart" uri="{C3380CC4-5D6E-409C-BE32-E72D297353CC}">
                <c16:uniqueId val="{00000007-3E6A-4BD7-972F-9D1180C924DC}"/>
              </c:ext>
            </c:extLst>
          </c:dPt>
          <c:dPt>
            <c:idx val="4"/>
            <c:bubble3D val="0"/>
            <c:spPr>
              <a:solidFill>
                <a:srgbClr val="C00000"/>
              </a:solidFill>
              <a:ln>
                <a:noFill/>
              </a:ln>
              <a:effectLst/>
              <a:sp3d/>
            </c:spPr>
            <c:extLst>
              <c:ext xmlns:c16="http://schemas.microsoft.com/office/drawing/2014/chart" uri="{C3380CC4-5D6E-409C-BE32-E72D297353CC}">
                <c16:uniqueId val="{00000009-3E6A-4BD7-972F-9D1180C924DC}"/>
              </c:ext>
            </c:extLst>
          </c:dPt>
          <c:dLbls>
            <c:dLbl>
              <c:idx val="0"/>
              <c:layout>
                <c:manualLayout>
                  <c:x val="-0.17469237476988669"/>
                  <c:y val="-2.1105634862424762E-2"/>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0.10591705955541014"/>
                      <c:h val="0.11974757644976561"/>
                    </c:manualLayout>
                  </c15:layout>
                </c:ext>
                <c:ext xmlns:c16="http://schemas.microsoft.com/office/drawing/2014/chart" uri="{C3380CC4-5D6E-409C-BE32-E72D297353CC}">
                  <c16:uniqueId val="{00000001-3E6A-4BD7-972F-9D1180C924DC}"/>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E6A-4BD7-972F-9D1180C924DC}"/>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E6A-4BD7-972F-9D1180C924DC}"/>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E6A-4BD7-972F-9D1180C924DC}"/>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E6A-4BD7-972F-9D1180C924DC}"/>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Hoja1!$A$2:$A$6</c:f>
              <c:strCache>
                <c:ptCount val="5"/>
                <c:pt idx="0">
                  <c:v>TOTALMENTE DE ACUERDO</c:v>
                </c:pt>
                <c:pt idx="1">
                  <c:v>DE ACUERDO</c:v>
                </c:pt>
                <c:pt idx="2">
                  <c:v>NI DE ACUERDO NI EN DESACUERDO</c:v>
                </c:pt>
                <c:pt idx="3">
                  <c:v>EN DESACUERDO</c:v>
                </c:pt>
                <c:pt idx="4">
                  <c:v>TOTALMENTE EN DESACUERDO</c:v>
                </c:pt>
              </c:strCache>
            </c:strRef>
          </c:cat>
          <c:val>
            <c:numRef>
              <c:f>Hoja1!$B$2:$B$6</c:f>
              <c:numCache>
                <c:formatCode>0.0%</c:formatCode>
                <c:ptCount val="5"/>
                <c:pt idx="0">
                  <c:v>0.55500000000000005</c:v>
                </c:pt>
                <c:pt idx="1">
                  <c:v>0.32100000000000001</c:v>
                </c:pt>
                <c:pt idx="2">
                  <c:v>0.10299999999999999</c:v>
                </c:pt>
                <c:pt idx="3">
                  <c:v>1.2999999999999999E-2</c:v>
                </c:pt>
                <c:pt idx="4">
                  <c:v>8.0000000000000002E-3</c:v>
                </c:pt>
              </c:numCache>
            </c:numRef>
          </c:val>
          <c:extLst>
            <c:ext xmlns:c16="http://schemas.microsoft.com/office/drawing/2014/chart" uri="{C3380CC4-5D6E-409C-BE32-E72D297353CC}">
              <c16:uniqueId val="{0000000A-3E6A-4BD7-972F-9D1180C924DC}"/>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5942369383314264"/>
          <c:y val="0.66014173019980782"/>
          <c:w val="0.68969962088072323"/>
          <c:h val="0.3229436062888841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8.4102117517150833E-3"/>
          <c:w val="1"/>
          <c:h val="0.91382936367521073"/>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3BC4-47F6-9A14-8243FD162B25}"/>
              </c:ext>
            </c:extLst>
          </c:dPt>
          <c:dPt>
            <c:idx val="1"/>
            <c:invertIfNegative val="0"/>
            <c:bubble3D val="0"/>
            <c:spPr>
              <a:solidFill>
                <a:srgbClr val="3CB4B5"/>
              </a:solidFill>
              <a:ln w="76200">
                <a:noFill/>
              </a:ln>
              <a:effectLst/>
              <a:sp3d/>
            </c:spPr>
            <c:extLst>
              <c:ext xmlns:c16="http://schemas.microsoft.com/office/drawing/2014/chart" uri="{C3380CC4-5D6E-409C-BE32-E72D297353CC}">
                <c16:uniqueId val="{00000003-3BC4-47F6-9A14-8243FD162B25}"/>
              </c:ext>
            </c:extLst>
          </c:dPt>
          <c:dPt>
            <c:idx val="2"/>
            <c:invertIfNegative val="0"/>
            <c:bubble3D val="0"/>
            <c:spPr>
              <a:solidFill>
                <a:srgbClr val="A9E80F"/>
              </a:solidFill>
              <a:ln w="76200">
                <a:noFill/>
              </a:ln>
              <a:effectLst/>
              <a:sp3d/>
            </c:spPr>
            <c:extLst>
              <c:ext xmlns:c16="http://schemas.microsoft.com/office/drawing/2014/chart" uri="{C3380CC4-5D6E-409C-BE32-E72D297353CC}">
                <c16:uniqueId val="{00000005-3BC4-47F6-9A14-8243FD162B25}"/>
              </c:ext>
            </c:extLst>
          </c:dPt>
          <c:dPt>
            <c:idx val="3"/>
            <c:invertIfNegative val="0"/>
            <c:bubble3D val="0"/>
            <c:spPr>
              <a:solidFill>
                <a:srgbClr val="FFAE08"/>
              </a:solidFill>
              <a:ln w="76200">
                <a:noFill/>
              </a:ln>
              <a:effectLst/>
              <a:sp3d/>
            </c:spPr>
            <c:extLst>
              <c:ext xmlns:c16="http://schemas.microsoft.com/office/drawing/2014/chart" uri="{C3380CC4-5D6E-409C-BE32-E72D297353CC}">
                <c16:uniqueId val="{00000007-3BC4-47F6-9A14-8243FD162B25}"/>
              </c:ext>
            </c:extLst>
          </c:dPt>
          <c:dPt>
            <c:idx val="4"/>
            <c:invertIfNegative val="0"/>
            <c:bubble3D val="0"/>
            <c:spPr>
              <a:solidFill>
                <a:srgbClr val="E54E6D"/>
              </a:solidFill>
              <a:ln w="76200">
                <a:noFill/>
              </a:ln>
              <a:effectLst/>
              <a:sp3d/>
            </c:spPr>
            <c:extLst>
              <c:ext xmlns:c16="http://schemas.microsoft.com/office/drawing/2014/chart" uri="{C3380CC4-5D6E-409C-BE32-E72D297353CC}">
                <c16:uniqueId val="{00000009-3BC4-47F6-9A14-8243FD162B25}"/>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TELEVISIÓN</c:v>
                </c:pt>
                <c:pt idx="1">
                  <c:v>PLATAFORMAS DE VIDEO </c:v>
                </c:pt>
                <c:pt idx="2">
                  <c:v>RADIO</c:v>
                </c:pt>
                <c:pt idx="3">
                  <c:v>PRENSA DE PAPEL O DIGITAL</c:v>
                </c:pt>
                <c:pt idx="4">
                  <c:v>REDES SOCIALES</c:v>
                </c:pt>
              </c:strCache>
            </c:strRef>
          </c:cat>
          <c:val>
            <c:numRef>
              <c:f>P.2_EDU_CUL!$C$17:$C$21</c:f>
              <c:numCache>
                <c:formatCode>0.0%</c:formatCode>
                <c:ptCount val="5"/>
                <c:pt idx="0">
                  <c:v>0.62</c:v>
                </c:pt>
                <c:pt idx="1">
                  <c:v>0.26400000000000001</c:v>
                </c:pt>
                <c:pt idx="2">
                  <c:v>0.23899999999999999</c:v>
                </c:pt>
                <c:pt idx="3">
                  <c:v>0.10100000000000001</c:v>
                </c:pt>
                <c:pt idx="4">
                  <c:v>1.7999999999999999E-2</c:v>
                </c:pt>
              </c:numCache>
            </c:numRef>
          </c:val>
          <c:extLst>
            <c:ext xmlns:c16="http://schemas.microsoft.com/office/drawing/2014/chart" uri="{C3380CC4-5D6E-409C-BE32-E72D297353CC}">
              <c16:uniqueId val="{0000000A-3BC4-47F6-9A14-8243FD162B25}"/>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
          <c:w val="0.98392221789354339"/>
          <c:h val="0.9069685151881357"/>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9A6F-4E78-9294-B979B4F7D97B}"/>
              </c:ext>
            </c:extLst>
          </c:dPt>
          <c:dPt>
            <c:idx val="1"/>
            <c:invertIfNegative val="0"/>
            <c:bubble3D val="0"/>
            <c:spPr>
              <a:solidFill>
                <a:srgbClr val="A9E80F"/>
              </a:solidFill>
              <a:ln w="76200">
                <a:noFill/>
              </a:ln>
              <a:effectLst/>
              <a:sp3d/>
            </c:spPr>
            <c:extLst>
              <c:ext xmlns:c16="http://schemas.microsoft.com/office/drawing/2014/chart" uri="{C3380CC4-5D6E-409C-BE32-E72D297353CC}">
                <c16:uniqueId val="{00000003-9A6F-4E78-9294-B979B4F7D97B}"/>
              </c:ext>
            </c:extLst>
          </c:dPt>
          <c:dPt>
            <c:idx val="2"/>
            <c:invertIfNegative val="0"/>
            <c:bubble3D val="0"/>
            <c:spPr>
              <a:solidFill>
                <a:srgbClr val="FFAE08"/>
              </a:solidFill>
              <a:ln w="76200">
                <a:noFill/>
              </a:ln>
              <a:effectLst/>
              <a:sp3d/>
            </c:spPr>
            <c:extLst>
              <c:ext xmlns:c16="http://schemas.microsoft.com/office/drawing/2014/chart" uri="{C3380CC4-5D6E-409C-BE32-E72D297353CC}">
                <c16:uniqueId val="{00000005-9A6F-4E78-9294-B979B4F7D97B}"/>
              </c:ext>
            </c:extLst>
          </c:dPt>
          <c:dPt>
            <c:idx val="3"/>
            <c:invertIfNegative val="0"/>
            <c:bubble3D val="0"/>
            <c:spPr>
              <a:solidFill>
                <a:srgbClr val="E54E6D"/>
              </a:solidFill>
              <a:ln w="76200">
                <a:noFill/>
              </a:ln>
              <a:effectLst/>
              <a:sp3d/>
            </c:spPr>
            <c:extLst>
              <c:ext xmlns:c16="http://schemas.microsoft.com/office/drawing/2014/chart" uri="{C3380CC4-5D6E-409C-BE32-E72D297353CC}">
                <c16:uniqueId val="{00000007-9A6F-4E78-9294-B979B4F7D97B}"/>
              </c:ext>
            </c:extLst>
          </c:dPt>
          <c:dPt>
            <c:idx val="4"/>
            <c:invertIfNegative val="0"/>
            <c:bubble3D val="0"/>
            <c:spPr>
              <a:solidFill>
                <a:srgbClr val="3CB4B5"/>
              </a:solidFill>
              <a:ln w="76200">
                <a:noFill/>
              </a:ln>
              <a:effectLst/>
              <a:sp3d/>
            </c:spPr>
            <c:extLst>
              <c:ext xmlns:c16="http://schemas.microsoft.com/office/drawing/2014/chart" uri="{C3380CC4-5D6E-409C-BE32-E72D297353CC}">
                <c16:uniqueId val="{00000009-9A6F-4E78-9294-B979B4F7D97B}"/>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TELEVISIÓN</c:v>
                </c:pt>
                <c:pt idx="1">
                  <c:v>RADIO</c:v>
                </c:pt>
                <c:pt idx="2">
                  <c:v>PRENSA DE PAPEL O DIGITAL</c:v>
                </c:pt>
                <c:pt idx="3">
                  <c:v>REDES SOCIALES</c:v>
                </c:pt>
                <c:pt idx="4">
                  <c:v>PLATAFORMAS DE VIDEO </c:v>
                </c:pt>
              </c:strCache>
            </c:strRef>
          </c:cat>
          <c:val>
            <c:numRef>
              <c:f>P.2_EDU_CUL!$C$17:$C$21</c:f>
              <c:numCache>
                <c:formatCode>0.0%</c:formatCode>
                <c:ptCount val="5"/>
                <c:pt idx="0">
                  <c:v>0.60199999999999998</c:v>
                </c:pt>
                <c:pt idx="1">
                  <c:v>0.245</c:v>
                </c:pt>
                <c:pt idx="2">
                  <c:v>0.219</c:v>
                </c:pt>
                <c:pt idx="3">
                  <c:v>0.08</c:v>
                </c:pt>
                <c:pt idx="4">
                  <c:v>7.8E-2</c:v>
                </c:pt>
              </c:numCache>
            </c:numRef>
          </c:val>
          <c:extLst>
            <c:ext xmlns:c16="http://schemas.microsoft.com/office/drawing/2014/chart" uri="{C3380CC4-5D6E-409C-BE32-E72D297353CC}">
              <c16:uniqueId val="{0000000A-9A6F-4E78-9294-B979B4F7D97B}"/>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7.0157848135388848E-2"/>
          <c:w val="0.98392221789354339"/>
          <c:h val="0.85208172729153686"/>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C0E6-45AF-8BCC-10904BEDA490}"/>
              </c:ext>
            </c:extLst>
          </c:dPt>
          <c:dPt>
            <c:idx val="1"/>
            <c:invertIfNegative val="0"/>
            <c:bubble3D val="0"/>
            <c:spPr>
              <a:solidFill>
                <a:srgbClr val="A9E80F"/>
              </a:solidFill>
              <a:ln w="76200">
                <a:noFill/>
              </a:ln>
              <a:effectLst/>
              <a:sp3d/>
            </c:spPr>
            <c:extLst>
              <c:ext xmlns:c16="http://schemas.microsoft.com/office/drawing/2014/chart" uri="{C3380CC4-5D6E-409C-BE32-E72D297353CC}">
                <c16:uniqueId val="{00000003-C0E6-45AF-8BCC-10904BEDA490}"/>
              </c:ext>
            </c:extLst>
          </c:dPt>
          <c:dPt>
            <c:idx val="2"/>
            <c:invertIfNegative val="0"/>
            <c:bubble3D val="0"/>
            <c:spPr>
              <a:solidFill>
                <a:srgbClr val="FFAE08"/>
              </a:solidFill>
              <a:ln w="76200">
                <a:noFill/>
              </a:ln>
              <a:effectLst/>
              <a:sp3d/>
            </c:spPr>
            <c:extLst>
              <c:ext xmlns:c16="http://schemas.microsoft.com/office/drawing/2014/chart" uri="{C3380CC4-5D6E-409C-BE32-E72D297353CC}">
                <c16:uniqueId val="{00000005-C0E6-45AF-8BCC-10904BEDA490}"/>
              </c:ext>
            </c:extLst>
          </c:dPt>
          <c:dPt>
            <c:idx val="3"/>
            <c:invertIfNegative val="0"/>
            <c:bubble3D val="0"/>
            <c:spPr>
              <a:solidFill>
                <a:srgbClr val="E54E6D"/>
              </a:solidFill>
              <a:ln w="76200">
                <a:noFill/>
              </a:ln>
              <a:effectLst/>
              <a:sp3d/>
            </c:spPr>
            <c:extLst>
              <c:ext xmlns:c16="http://schemas.microsoft.com/office/drawing/2014/chart" uri="{C3380CC4-5D6E-409C-BE32-E72D297353CC}">
                <c16:uniqueId val="{00000007-C0E6-45AF-8BCC-10904BEDA490}"/>
              </c:ext>
            </c:extLst>
          </c:dPt>
          <c:dPt>
            <c:idx val="4"/>
            <c:invertIfNegative val="0"/>
            <c:bubble3D val="0"/>
            <c:spPr>
              <a:solidFill>
                <a:srgbClr val="3CB4B5"/>
              </a:solidFill>
              <a:ln w="76200">
                <a:noFill/>
              </a:ln>
              <a:effectLst/>
              <a:sp3d/>
            </c:spPr>
            <c:extLst>
              <c:ext xmlns:c16="http://schemas.microsoft.com/office/drawing/2014/chart" uri="{C3380CC4-5D6E-409C-BE32-E72D297353CC}">
                <c16:uniqueId val="{00000009-C0E6-45AF-8BCC-10904BEDA490}"/>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TELEVISIÓN</c:v>
                </c:pt>
                <c:pt idx="1">
                  <c:v>RADIO</c:v>
                </c:pt>
                <c:pt idx="2">
                  <c:v>PRENSA DE PAPEL O DIGITAL</c:v>
                </c:pt>
                <c:pt idx="3">
                  <c:v>REDES SOCIALES</c:v>
                </c:pt>
                <c:pt idx="4">
                  <c:v>PLATAFORMAS DE VIDEO </c:v>
                </c:pt>
              </c:strCache>
            </c:strRef>
          </c:cat>
          <c:val>
            <c:numRef>
              <c:f>P.2_EDU_CUL!$C$17:$C$21</c:f>
              <c:numCache>
                <c:formatCode>0.0%</c:formatCode>
                <c:ptCount val="5"/>
                <c:pt idx="0">
                  <c:v>0.75900000000000001</c:v>
                </c:pt>
                <c:pt idx="1">
                  <c:v>0.16</c:v>
                </c:pt>
                <c:pt idx="2">
                  <c:v>9.2999999999999999E-2</c:v>
                </c:pt>
                <c:pt idx="3">
                  <c:v>8.5000000000000006E-2</c:v>
                </c:pt>
                <c:pt idx="4">
                  <c:v>5.8999999999999997E-2</c:v>
                </c:pt>
              </c:numCache>
            </c:numRef>
          </c:val>
          <c:extLst>
            <c:ext xmlns:c16="http://schemas.microsoft.com/office/drawing/2014/chart" uri="{C3380CC4-5D6E-409C-BE32-E72D297353CC}">
              <c16:uniqueId val="{0000000A-C0E6-45AF-8BCC-10904BEDA490}"/>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3.5853605700014522E-2"/>
          <c:w val="1"/>
          <c:h val="0.89324681821398599"/>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39C5-49A3-9EDB-C0C0A0CC4BAE}"/>
              </c:ext>
            </c:extLst>
          </c:dPt>
          <c:dPt>
            <c:idx val="1"/>
            <c:invertIfNegative val="0"/>
            <c:bubble3D val="0"/>
            <c:spPr>
              <a:solidFill>
                <a:srgbClr val="3CB4B5"/>
              </a:solidFill>
              <a:ln w="76200">
                <a:noFill/>
              </a:ln>
              <a:effectLst/>
              <a:sp3d/>
            </c:spPr>
            <c:extLst>
              <c:ext xmlns:c16="http://schemas.microsoft.com/office/drawing/2014/chart" uri="{C3380CC4-5D6E-409C-BE32-E72D297353CC}">
                <c16:uniqueId val="{00000003-39C5-49A3-9EDB-C0C0A0CC4BAE}"/>
              </c:ext>
            </c:extLst>
          </c:dPt>
          <c:dPt>
            <c:idx val="2"/>
            <c:invertIfNegative val="0"/>
            <c:bubble3D val="0"/>
            <c:spPr>
              <a:solidFill>
                <a:srgbClr val="E54E6D"/>
              </a:solidFill>
              <a:ln w="76200">
                <a:noFill/>
              </a:ln>
              <a:effectLst/>
              <a:sp3d/>
            </c:spPr>
            <c:extLst>
              <c:ext xmlns:c16="http://schemas.microsoft.com/office/drawing/2014/chart" uri="{C3380CC4-5D6E-409C-BE32-E72D297353CC}">
                <c16:uniqueId val="{00000005-39C5-49A3-9EDB-C0C0A0CC4BAE}"/>
              </c:ext>
            </c:extLst>
          </c:dPt>
          <c:dPt>
            <c:idx val="3"/>
            <c:invertIfNegative val="0"/>
            <c:bubble3D val="0"/>
            <c:spPr>
              <a:solidFill>
                <a:srgbClr val="A9E80F"/>
              </a:solidFill>
              <a:ln w="76200">
                <a:noFill/>
              </a:ln>
              <a:effectLst/>
              <a:sp3d/>
            </c:spPr>
            <c:extLst>
              <c:ext xmlns:c16="http://schemas.microsoft.com/office/drawing/2014/chart" uri="{C3380CC4-5D6E-409C-BE32-E72D297353CC}">
                <c16:uniqueId val="{00000007-39C5-49A3-9EDB-C0C0A0CC4BAE}"/>
              </c:ext>
            </c:extLst>
          </c:dPt>
          <c:dPt>
            <c:idx val="4"/>
            <c:invertIfNegative val="0"/>
            <c:bubble3D val="0"/>
            <c:spPr>
              <a:solidFill>
                <a:srgbClr val="FFAE08"/>
              </a:solidFill>
              <a:ln w="76200">
                <a:noFill/>
              </a:ln>
              <a:effectLst/>
              <a:sp3d/>
            </c:spPr>
            <c:extLst>
              <c:ext xmlns:c16="http://schemas.microsoft.com/office/drawing/2014/chart" uri="{C3380CC4-5D6E-409C-BE32-E72D297353CC}">
                <c16:uniqueId val="{00000009-39C5-49A3-9EDB-C0C0A0CC4BAE}"/>
              </c:ext>
            </c:extLst>
          </c:dPt>
          <c:dLbls>
            <c:dLbl>
              <c:idx val="0"/>
              <c:layout>
                <c:manualLayout>
                  <c:x val="0"/>
                  <c:y val="6.86084848707486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9C5-49A3-9EDB-C0C0A0CC4BAE}"/>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TELEVISIÓN</c:v>
                </c:pt>
                <c:pt idx="1">
                  <c:v>PLATAFORMAS DE VIDEO </c:v>
                </c:pt>
                <c:pt idx="2">
                  <c:v>REDES SOCIALES</c:v>
                </c:pt>
                <c:pt idx="3">
                  <c:v>RADIO</c:v>
                </c:pt>
                <c:pt idx="4">
                  <c:v>PRENSA DE PAPEL O DIGITAL</c:v>
                </c:pt>
              </c:strCache>
            </c:strRef>
          </c:cat>
          <c:val>
            <c:numRef>
              <c:f>P.2_EDU_CUL!$C$17:$C$21</c:f>
              <c:numCache>
                <c:formatCode>0.0%</c:formatCode>
                <c:ptCount val="5"/>
                <c:pt idx="0">
                  <c:v>0.68899999999999995</c:v>
                </c:pt>
                <c:pt idx="1">
                  <c:v>0.23599999999999999</c:v>
                </c:pt>
                <c:pt idx="2">
                  <c:v>0.23499999999999999</c:v>
                </c:pt>
                <c:pt idx="3">
                  <c:v>0.20100000000000001</c:v>
                </c:pt>
                <c:pt idx="4">
                  <c:v>7.0000000000000007E-2</c:v>
                </c:pt>
              </c:numCache>
            </c:numRef>
          </c:val>
          <c:extLst>
            <c:ext xmlns:c16="http://schemas.microsoft.com/office/drawing/2014/chart" uri="{C3380CC4-5D6E-409C-BE32-E72D297353CC}">
              <c16:uniqueId val="{0000000A-39C5-49A3-9EDB-C0C0A0CC4BAE}"/>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3.5853605700014543E-2"/>
          <c:w val="1"/>
          <c:h val="0.84522087880446206"/>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23F1-47D7-832E-827B8C6E83B7}"/>
              </c:ext>
            </c:extLst>
          </c:dPt>
          <c:dPt>
            <c:idx val="1"/>
            <c:invertIfNegative val="0"/>
            <c:bubble3D val="0"/>
            <c:spPr>
              <a:solidFill>
                <a:srgbClr val="A9E80F"/>
              </a:solidFill>
              <a:ln w="76200">
                <a:noFill/>
              </a:ln>
              <a:effectLst/>
              <a:sp3d/>
            </c:spPr>
            <c:extLst>
              <c:ext xmlns:c16="http://schemas.microsoft.com/office/drawing/2014/chart" uri="{C3380CC4-5D6E-409C-BE32-E72D297353CC}">
                <c16:uniqueId val="{00000003-23F1-47D7-832E-827B8C6E83B7}"/>
              </c:ext>
            </c:extLst>
          </c:dPt>
          <c:dPt>
            <c:idx val="2"/>
            <c:invertIfNegative val="0"/>
            <c:bubble3D val="0"/>
            <c:spPr>
              <a:solidFill>
                <a:srgbClr val="3CB4B5"/>
              </a:solidFill>
              <a:ln w="76200">
                <a:noFill/>
              </a:ln>
              <a:effectLst/>
              <a:sp3d/>
            </c:spPr>
            <c:extLst>
              <c:ext xmlns:c16="http://schemas.microsoft.com/office/drawing/2014/chart" uri="{C3380CC4-5D6E-409C-BE32-E72D297353CC}">
                <c16:uniqueId val="{00000005-23F1-47D7-832E-827B8C6E83B7}"/>
              </c:ext>
            </c:extLst>
          </c:dPt>
          <c:dPt>
            <c:idx val="3"/>
            <c:invertIfNegative val="0"/>
            <c:bubble3D val="0"/>
            <c:spPr>
              <a:solidFill>
                <a:srgbClr val="E54E6D"/>
              </a:solidFill>
              <a:ln w="76200">
                <a:noFill/>
              </a:ln>
              <a:effectLst/>
              <a:sp3d/>
            </c:spPr>
            <c:extLst>
              <c:ext xmlns:c16="http://schemas.microsoft.com/office/drawing/2014/chart" uri="{C3380CC4-5D6E-409C-BE32-E72D297353CC}">
                <c16:uniqueId val="{00000007-23F1-47D7-832E-827B8C6E83B7}"/>
              </c:ext>
            </c:extLst>
          </c:dPt>
          <c:dPt>
            <c:idx val="4"/>
            <c:invertIfNegative val="0"/>
            <c:bubble3D val="0"/>
            <c:spPr>
              <a:solidFill>
                <a:srgbClr val="FFAE08"/>
              </a:solidFill>
              <a:ln w="76200">
                <a:noFill/>
              </a:ln>
              <a:effectLst/>
              <a:sp3d/>
            </c:spPr>
            <c:extLst>
              <c:ext xmlns:c16="http://schemas.microsoft.com/office/drawing/2014/chart" uri="{C3380CC4-5D6E-409C-BE32-E72D297353CC}">
                <c16:uniqueId val="{00000009-23F1-47D7-832E-827B8C6E83B7}"/>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P.2_EDU_CUL!$B$17:$B$21</c:f>
              <c:strCache>
                <c:ptCount val="5"/>
                <c:pt idx="0">
                  <c:v>TELEVISIÓN</c:v>
                </c:pt>
                <c:pt idx="1">
                  <c:v>RADIO</c:v>
                </c:pt>
                <c:pt idx="2">
                  <c:v>PLATAFORMAS DE VIDEO </c:v>
                </c:pt>
                <c:pt idx="3">
                  <c:v>REDES SOCIALES</c:v>
                </c:pt>
                <c:pt idx="4">
                  <c:v>PRENSA DE PAPEL O DIGITAL</c:v>
                </c:pt>
              </c:strCache>
            </c:strRef>
          </c:cat>
          <c:val>
            <c:numRef>
              <c:f>P.2_EDU_CUL!$C$17:$C$21</c:f>
              <c:numCache>
                <c:formatCode>0.0%</c:formatCode>
                <c:ptCount val="5"/>
                <c:pt idx="0">
                  <c:v>0.60899999999999999</c:v>
                </c:pt>
                <c:pt idx="1">
                  <c:v>0.26</c:v>
                </c:pt>
                <c:pt idx="2">
                  <c:v>0.20899999999999999</c:v>
                </c:pt>
                <c:pt idx="3">
                  <c:v>0.19</c:v>
                </c:pt>
                <c:pt idx="4">
                  <c:v>5.8999999999999997E-2</c:v>
                </c:pt>
              </c:numCache>
            </c:numRef>
          </c:val>
          <c:extLst>
            <c:ext xmlns:c16="http://schemas.microsoft.com/office/drawing/2014/chart" uri="{C3380CC4-5D6E-409C-BE32-E72D297353CC}">
              <c16:uniqueId val="{0000000A-23F1-47D7-832E-827B8C6E83B7}"/>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s-ES"/>
    </a:p>
  </c:txPr>
  <c:externalData r:id="rId3">
    <c:autoUpdate val="0"/>
  </c:externalData>
  <c:userShapes r:id="rId4"/>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6557734204793027E-2"/>
          <c:y val="0.12164760130987078"/>
          <c:w val="0.97908497019059304"/>
          <c:h val="0.50146506108484246"/>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C1FE-4F95-8E8C-3B7062E2CDF6}"/>
              </c:ext>
            </c:extLst>
          </c:dPt>
          <c:dPt>
            <c:idx val="1"/>
            <c:bubble3D val="0"/>
            <c:spPr>
              <a:solidFill>
                <a:srgbClr val="57728E"/>
              </a:solidFill>
              <a:ln>
                <a:noFill/>
              </a:ln>
              <a:effectLst/>
              <a:sp3d/>
            </c:spPr>
            <c:extLst>
              <c:ext xmlns:c16="http://schemas.microsoft.com/office/drawing/2014/chart" uri="{C3380CC4-5D6E-409C-BE32-E72D297353CC}">
                <c16:uniqueId val="{00000003-C1FE-4F95-8E8C-3B7062E2CDF6}"/>
              </c:ext>
            </c:extLst>
          </c:dPt>
          <c:dPt>
            <c:idx val="2"/>
            <c:bubble3D val="0"/>
            <c:spPr>
              <a:solidFill>
                <a:srgbClr val="FFAE08"/>
              </a:solidFill>
              <a:ln>
                <a:noFill/>
              </a:ln>
              <a:effectLst/>
              <a:sp3d/>
            </c:spPr>
            <c:extLst>
              <c:ext xmlns:c16="http://schemas.microsoft.com/office/drawing/2014/chart" uri="{C3380CC4-5D6E-409C-BE32-E72D297353CC}">
                <c16:uniqueId val="{00000005-C1FE-4F95-8E8C-3B7062E2CDF6}"/>
              </c:ext>
            </c:extLst>
          </c:dPt>
          <c:dPt>
            <c:idx val="3"/>
            <c:bubble3D val="0"/>
            <c:spPr>
              <a:solidFill>
                <a:srgbClr val="F9616C"/>
              </a:solidFill>
              <a:ln>
                <a:noFill/>
              </a:ln>
              <a:effectLst/>
              <a:sp3d/>
            </c:spPr>
            <c:extLst>
              <c:ext xmlns:c16="http://schemas.microsoft.com/office/drawing/2014/chart" uri="{C3380CC4-5D6E-409C-BE32-E72D297353CC}">
                <c16:uniqueId val="{00000007-C1FE-4F95-8E8C-3B7062E2CDF6}"/>
              </c:ext>
            </c:extLst>
          </c:dPt>
          <c:dPt>
            <c:idx val="4"/>
            <c:bubble3D val="0"/>
            <c:spPr>
              <a:solidFill>
                <a:srgbClr val="C00000"/>
              </a:solidFill>
              <a:ln>
                <a:noFill/>
              </a:ln>
              <a:effectLst/>
              <a:sp3d/>
            </c:spPr>
            <c:extLst>
              <c:ext xmlns:c16="http://schemas.microsoft.com/office/drawing/2014/chart" uri="{C3380CC4-5D6E-409C-BE32-E72D297353CC}">
                <c16:uniqueId val="{00000009-C1FE-4F95-8E8C-3B7062E2CDF6}"/>
              </c:ext>
            </c:extLst>
          </c:dPt>
          <c:dLbls>
            <c:dLbl>
              <c:idx val="0"/>
              <c:layout>
                <c:manualLayout>
                  <c:x val="-9.1032255532258813E-2"/>
                  <c:y val="6.54504047070690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1FE-4F95-8E8C-3B7062E2CDF6}"/>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1FE-4F95-8E8C-3B7062E2CDF6}"/>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1FE-4F95-8E8C-3B7062E2CDF6}"/>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1FE-4F95-8E8C-3B7062E2CDF6}"/>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1FE-4F95-8E8C-3B7062E2CDF6}"/>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Sheet1!$D$154:$D$158</c:f>
              <c:strCache>
                <c:ptCount val="5"/>
                <c:pt idx="0">
                  <c:v>TOTALMENTE DE ACUERDO</c:v>
                </c:pt>
                <c:pt idx="1">
                  <c:v>DE ACUERDO</c:v>
                </c:pt>
                <c:pt idx="2">
                  <c:v>NI DE ACUERDO NI EN DESACUERDO</c:v>
                </c:pt>
                <c:pt idx="3">
                  <c:v>EN DESACUERDO</c:v>
                </c:pt>
                <c:pt idx="4">
                  <c:v>TOTALMENTE EN DESACUERDO</c:v>
                </c:pt>
              </c:strCache>
            </c:strRef>
          </c:cat>
          <c:val>
            <c:numRef>
              <c:f>Sheet1!$E$154:$E$158</c:f>
              <c:numCache>
                <c:formatCode>0.0%</c:formatCode>
                <c:ptCount val="5"/>
                <c:pt idx="0">
                  <c:v>0.19500000000000001</c:v>
                </c:pt>
                <c:pt idx="1">
                  <c:v>0.45500000000000002</c:v>
                </c:pt>
                <c:pt idx="2">
                  <c:v>0.23699999999999999</c:v>
                </c:pt>
                <c:pt idx="3">
                  <c:v>8.2000000000000003E-2</c:v>
                </c:pt>
                <c:pt idx="4">
                  <c:v>3.2000000000000001E-2</c:v>
                </c:pt>
              </c:numCache>
            </c:numRef>
          </c:val>
          <c:extLst>
            <c:ext xmlns:c16="http://schemas.microsoft.com/office/drawing/2014/chart" uri="{C3380CC4-5D6E-409C-BE32-E72D297353CC}">
              <c16:uniqueId val="{0000000A-C1FE-4F95-8E8C-3B7062E2CDF6}"/>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5942369383314264"/>
          <c:y val="0.66014173019980782"/>
          <c:w val="0.68969962088072323"/>
          <c:h val="0.3229436062888841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showDLblsOverMax val="0"/>
    <c:extLst/>
  </c:chart>
  <c:txPr>
    <a:bodyPr/>
    <a:lstStyle/>
    <a:p>
      <a:pPr>
        <a:defRPr/>
      </a:pPr>
      <a:endParaRPr lang="es-E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915025503911104E-2"/>
          <c:y val="0.12769858297444342"/>
          <c:w val="0.97908497019059304"/>
          <c:h val="0.50146506108484246"/>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6875-4815-8F14-CAED495F6141}"/>
              </c:ext>
            </c:extLst>
          </c:dPt>
          <c:dPt>
            <c:idx val="1"/>
            <c:bubble3D val="0"/>
            <c:spPr>
              <a:solidFill>
                <a:srgbClr val="57728E"/>
              </a:solidFill>
              <a:ln>
                <a:noFill/>
              </a:ln>
              <a:effectLst/>
              <a:sp3d/>
            </c:spPr>
            <c:extLst>
              <c:ext xmlns:c16="http://schemas.microsoft.com/office/drawing/2014/chart" uri="{C3380CC4-5D6E-409C-BE32-E72D297353CC}">
                <c16:uniqueId val="{00000003-6875-4815-8F14-CAED495F6141}"/>
              </c:ext>
            </c:extLst>
          </c:dPt>
          <c:dPt>
            <c:idx val="2"/>
            <c:bubble3D val="0"/>
            <c:spPr>
              <a:solidFill>
                <a:srgbClr val="FFAE08"/>
              </a:solidFill>
              <a:ln>
                <a:noFill/>
              </a:ln>
              <a:effectLst/>
              <a:sp3d/>
            </c:spPr>
            <c:extLst>
              <c:ext xmlns:c16="http://schemas.microsoft.com/office/drawing/2014/chart" uri="{C3380CC4-5D6E-409C-BE32-E72D297353CC}">
                <c16:uniqueId val="{00000005-6875-4815-8F14-CAED495F6141}"/>
              </c:ext>
            </c:extLst>
          </c:dPt>
          <c:dPt>
            <c:idx val="3"/>
            <c:bubble3D val="0"/>
            <c:spPr>
              <a:solidFill>
                <a:srgbClr val="F9616C"/>
              </a:solidFill>
              <a:ln>
                <a:noFill/>
              </a:ln>
              <a:effectLst/>
              <a:sp3d/>
            </c:spPr>
            <c:extLst>
              <c:ext xmlns:c16="http://schemas.microsoft.com/office/drawing/2014/chart" uri="{C3380CC4-5D6E-409C-BE32-E72D297353CC}">
                <c16:uniqueId val="{00000007-6875-4815-8F14-CAED495F6141}"/>
              </c:ext>
            </c:extLst>
          </c:dPt>
          <c:dPt>
            <c:idx val="4"/>
            <c:bubble3D val="0"/>
            <c:spPr>
              <a:solidFill>
                <a:srgbClr val="C00000"/>
              </a:solidFill>
              <a:ln>
                <a:noFill/>
              </a:ln>
              <a:effectLst/>
              <a:sp3d/>
            </c:spPr>
            <c:extLst>
              <c:ext xmlns:c16="http://schemas.microsoft.com/office/drawing/2014/chart" uri="{C3380CC4-5D6E-409C-BE32-E72D297353CC}">
                <c16:uniqueId val="{00000009-6875-4815-8F14-CAED495F6141}"/>
              </c:ext>
            </c:extLst>
          </c:dPt>
          <c:dLbls>
            <c:dLbl>
              <c:idx val="0"/>
              <c:layout>
                <c:manualLayout>
                  <c:x val="-9.1032255532258813E-2"/>
                  <c:y val="6.54504047070690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75-4815-8F14-CAED495F6141}"/>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875-4815-8F14-CAED495F6141}"/>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875-4815-8F14-CAED495F6141}"/>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875-4815-8F14-CAED495F6141}"/>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875-4815-8F14-CAED495F6141}"/>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Sheet1!$D$178:$D$182</c:f>
              <c:strCache>
                <c:ptCount val="5"/>
                <c:pt idx="0">
                  <c:v>TOTALMENTE DE ACUERDO</c:v>
                </c:pt>
                <c:pt idx="1">
                  <c:v>DE ACUERDO</c:v>
                </c:pt>
                <c:pt idx="2">
                  <c:v>NI DE ACUERDO NI EN DESACUERDO</c:v>
                </c:pt>
                <c:pt idx="3">
                  <c:v>EN DESACUERDO</c:v>
                </c:pt>
                <c:pt idx="4">
                  <c:v>TOTALMENTE EN DESACUERDO</c:v>
                </c:pt>
              </c:strCache>
            </c:strRef>
          </c:cat>
          <c:val>
            <c:numRef>
              <c:f>Sheet1!$E$178:$E$182</c:f>
              <c:numCache>
                <c:formatCode>0.0%</c:formatCode>
                <c:ptCount val="5"/>
                <c:pt idx="0">
                  <c:v>0.182</c:v>
                </c:pt>
                <c:pt idx="1">
                  <c:v>0.45600000000000002</c:v>
                </c:pt>
                <c:pt idx="2">
                  <c:v>0.247</c:v>
                </c:pt>
                <c:pt idx="3">
                  <c:v>8.5000000000000006E-2</c:v>
                </c:pt>
                <c:pt idx="4">
                  <c:v>0.03</c:v>
                </c:pt>
              </c:numCache>
            </c:numRef>
          </c:val>
          <c:extLst>
            <c:ext xmlns:c16="http://schemas.microsoft.com/office/drawing/2014/chart" uri="{C3380CC4-5D6E-409C-BE32-E72D297353CC}">
              <c16:uniqueId val="{0000000A-6875-4815-8F14-CAED495F6141}"/>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5942369383314264"/>
          <c:y val="0.66014173019980782"/>
          <c:w val="0.68969962088072323"/>
          <c:h val="0.3229436062888841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showDLblsOverMax val="0"/>
    <c:extLst/>
  </c:chart>
  <c:txPr>
    <a:bodyPr/>
    <a:lstStyle/>
    <a:p>
      <a:pPr>
        <a:defRPr/>
      </a:pPr>
      <a:endParaRPr lang="es-E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7325309698380015E-2"/>
          <c:y val="0.13920238502813134"/>
          <c:w val="0.79678291686669933"/>
          <c:h val="0.40801839324830663"/>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18A4-41EC-B8D5-51257F54A0DD}"/>
              </c:ext>
            </c:extLst>
          </c:dPt>
          <c:dPt>
            <c:idx val="1"/>
            <c:bubble3D val="0"/>
            <c:spPr>
              <a:solidFill>
                <a:srgbClr val="57728E"/>
              </a:solidFill>
              <a:ln>
                <a:noFill/>
              </a:ln>
              <a:effectLst/>
              <a:sp3d/>
            </c:spPr>
            <c:extLst>
              <c:ext xmlns:c16="http://schemas.microsoft.com/office/drawing/2014/chart" uri="{C3380CC4-5D6E-409C-BE32-E72D297353CC}">
                <c16:uniqueId val="{00000003-18A4-41EC-B8D5-51257F54A0DD}"/>
              </c:ext>
            </c:extLst>
          </c:dPt>
          <c:dPt>
            <c:idx val="2"/>
            <c:bubble3D val="0"/>
            <c:spPr>
              <a:solidFill>
                <a:srgbClr val="FFAE08"/>
              </a:solidFill>
              <a:ln>
                <a:noFill/>
              </a:ln>
              <a:effectLst/>
              <a:sp3d/>
            </c:spPr>
            <c:extLst>
              <c:ext xmlns:c16="http://schemas.microsoft.com/office/drawing/2014/chart" uri="{C3380CC4-5D6E-409C-BE32-E72D297353CC}">
                <c16:uniqueId val="{00000005-18A4-41EC-B8D5-51257F54A0DD}"/>
              </c:ext>
            </c:extLst>
          </c:dPt>
          <c:dPt>
            <c:idx val="3"/>
            <c:bubble3D val="0"/>
            <c:spPr>
              <a:solidFill>
                <a:srgbClr val="F9616C"/>
              </a:solidFill>
              <a:ln>
                <a:noFill/>
              </a:ln>
              <a:effectLst/>
              <a:sp3d/>
            </c:spPr>
            <c:extLst>
              <c:ext xmlns:c16="http://schemas.microsoft.com/office/drawing/2014/chart" uri="{C3380CC4-5D6E-409C-BE32-E72D297353CC}">
                <c16:uniqueId val="{00000007-18A4-41EC-B8D5-51257F54A0DD}"/>
              </c:ext>
            </c:extLst>
          </c:dPt>
          <c:dPt>
            <c:idx val="4"/>
            <c:bubble3D val="0"/>
            <c:spPr>
              <a:solidFill>
                <a:srgbClr val="C00000"/>
              </a:solidFill>
              <a:ln>
                <a:noFill/>
              </a:ln>
              <a:effectLst/>
              <a:sp3d/>
            </c:spPr>
            <c:extLst>
              <c:ext xmlns:c16="http://schemas.microsoft.com/office/drawing/2014/chart" uri="{C3380CC4-5D6E-409C-BE32-E72D297353CC}">
                <c16:uniqueId val="{00000009-18A4-41EC-B8D5-51257F54A0DD}"/>
              </c:ext>
            </c:extLst>
          </c:dPt>
          <c:dLbls>
            <c:dLbl>
              <c:idx val="0"/>
              <c:layout>
                <c:manualLayout>
                  <c:x val="-2.1315423807318202E-2"/>
                  <c:y val="3.796593942295165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A4-41EC-B8D5-51257F54A0DD}"/>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8A4-41EC-B8D5-51257F54A0DD}"/>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8A4-41EC-B8D5-51257F54A0DD}"/>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8A4-41EC-B8D5-51257F54A0DD}"/>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8A4-41EC-B8D5-51257F54A0DD}"/>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Sheet1!$D$33:$D$37</c:f>
              <c:strCache>
                <c:ptCount val="5"/>
                <c:pt idx="0">
                  <c:v>TOTALMENTE DE ACUERDO</c:v>
                </c:pt>
                <c:pt idx="1">
                  <c:v>DE ACUERDO</c:v>
                </c:pt>
                <c:pt idx="2">
                  <c:v>NI DE ACUERDO NI EN DESACUERDO</c:v>
                </c:pt>
                <c:pt idx="3">
                  <c:v>EN DESACUERDO</c:v>
                </c:pt>
                <c:pt idx="4">
                  <c:v>TOTALMENTE EN DESACUERDO</c:v>
                </c:pt>
              </c:strCache>
            </c:strRef>
          </c:cat>
          <c:val>
            <c:numRef>
              <c:f>Sheet1!$E$33:$E$37</c:f>
              <c:numCache>
                <c:formatCode>0.0%</c:formatCode>
                <c:ptCount val="5"/>
                <c:pt idx="0">
                  <c:v>0.59399999999999997</c:v>
                </c:pt>
                <c:pt idx="1">
                  <c:v>0.316</c:v>
                </c:pt>
                <c:pt idx="2">
                  <c:v>7.2999999999999995E-2</c:v>
                </c:pt>
                <c:pt idx="3">
                  <c:v>1.0999999999999999E-2</c:v>
                </c:pt>
                <c:pt idx="4">
                  <c:v>6.0000000000000001E-3</c:v>
                </c:pt>
              </c:numCache>
            </c:numRef>
          </c:val>
          <c:extLst>
            <c:ext xmlns:c16="http://schemas.microsoft.com/office/drawing/2014/chart" uri="{C3380CC4-5D6E-409C-BE32-E72D297353CC}">
              <c16:uniqueId val="{0000000A-18A4-41EC-B8D5-51257F54A0DD}"/>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7.8400701137674028E-2"/>
          <c:y val="0.60517318765086592"/>
          <c:w val="0.86187380478834286"/>
          <c:h val="0.2954592966712011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showDLblsOverMax val="0"/>
    <c:extLst/>
  </c:chart>
  <c:txPr>
    <a:bodyPr/>
    <a:lstStyle/>
    <a:p>
      <a:pPr>
        <a:defRPr/>
      </a:pPr>
      <a:endParaRPr lang="es-E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0915029809406988E-2"/>
          <c:y val="7.3239947594379656E-2"/>
          <c:w val="0.97908497019059304"/>
          <c:h val="0.50146506108484246"/>
        </c:manualLayout>
      </c:layout>
      <c:pie3DChart>
        <c:varyColors val="1"/>
        <c:ser>
          <c:idx val="0"/>
          <c:order val="0"/>
          <c:dPt>
            <c:idx val="0"/>
            <c:bubble3D val="0"/>
            <c:explosion val="11"/>
            <c:spPr>
              <a:solidFill>
                <a:srgbClr val="A9E80F"/>
              </a:solidFill>
              <a:ln>
                <a:noFill/>
              </a:ln>
              <a:effectLst/>
              <a:sp3d/>
            </c:spPr>
            <c:extLst>
              <c:ext xmlns:c16="http://schemas.microsoft.com/office/drawing/2014/chart" uri="{C3380CC4-5D6E-409C-BE32-E72D297353CC}">
                <c16:uniqueId val="{00000001-89BD-4D1D-ADCC-AB30AA6DC549}"/>
              </c:ext>
            </c:extLst>
          </c:dPt>
          <c:dPt>
            <c:idx val="1"/>
            <c:bubble3D val="0"/>
            <c:spPr>
              <a:solidFill>
                <a:srgbClr val="57728E"/>
              </a:solidFill>
              <a:ln>
                <a:noFill/>
              </a:ln>
              <a:effectLst/>
              <a:sp3d/>
            </c:spPr>
            <c:extLst>
              <c:ext xmlns:c16="http://schemas.microsoft.com/office/drawing/2014/chart" uri="{C3380CC4-5D6E-409C-BE32-E72D297353CC}">
                <c16:uniqueId val="{00000003-89BD-4D1D-ADCC-AB30AA6DC549}"/>
              </c:ext>
            </c:extLst>
          </c:dPt>
          <c:dPt>
            <c:idx val="2"/>
            <c:bubble3D val="0"/>
            <c:spPr>
              <a:solidFill>
                <a:srgbClr val="FFAE08"/>
              </a:solidFill>
              <a:ln>
                <a:noFill/>
              </a:ln>
              <a:effectLst/>
              <a:sp3d/>
            </c:spPr>
            <c:extLst>
              <c:ext xmlns:c16="http://schemas.microsoft.com/office/drawing/2014/chart" uri="{C3380CC4-5D6E-409C-BE32-E72D297353CC}">
                <c16:uniqueId val="{00000005-89BD-4D1D-ADCC-AB30AA6DC549}"/>
              </c:ext>
            </c:extLst>
          </c:dPt>
          <c:dPt>
            <c:idx val="3"/>
            <c:bubble3D val="0"/>
            <c:spPr>
              <a:solidFill>
                <a:srgbClr val="F9616C"/>
              </a:solidFill>
              <a:ln>
                <a:noFill/>
              </a:ln>
              <a:effectLst/>
              <a:sp3d/>
            </c:spPr>
            <c:extLst>
              <c:ext xmlns:c16="http://schemas.microsoft.com/office/drawing/2014/chart" uri="{C3380CC4-5D6E-409C-BE32-E72D297353CC}">
                <c16:uniqueId val="{00000007-89BD-4D1D-ADCC-AB30AA6DC549}"/>
              </c:ext>
            </c:extLst>
          </c:dPt>
          <c:dPt>
            <c:idx val="4"/>
            <c:bubble3D val="0"/>
            <c:spPr>
              <a:solidFill>
                <a:srgbClr val="C00000"/>
              </a:solidFill>
              <a:ln>
                <a:noFill/>
              </a:ln>
              <a:effectLst/>
              <a:sp3d/>
            </c:spPr>
            <c:extLst>
              <c:ext xmlns:c16="http://schemas.microsoft.com/office/drawing/2014/chart" uri="{C3380CC4-5D6E-409C-BE32-E72D297353CC}">
                <c16:uniqueId val="{00000009-89BD-4D1D-ADCC-AB30AA6DC549}"/>
              </c:ext>
            </c:extLst>
          </c:dPt>
          <c:dLbls>
            <c:dLbl>
              <c:idx val="0"/>
              <c:layout>
                <c:manualLayout>
                  <c:x val="-9.1032255532258813E-2"/>
                  <c:y val="6.54504047070690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BD-4D1D-ADCC-AB30AA6DC549}"/>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9BD-4D1D-ADCC-AB30AA6DC549}"/>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9BD-4D1D-ADCC-AB30AA6DC549}"/>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9BD-4D1D-ADCC-AB30AA6DC549}"/>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9BD-4D1D-ADCC-AB30AA6DC549}"/>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Sheet1!$D$58:$D$62</c:f>
              <c:strCache>
                <c:ptCount val="5"/>
                <c:pt idx="0">
                  <c:v>TOTALMENTE DE ACUERDO</c:v>
                </c:pt>
                <c:pt idx="1">
                  <c:v>DE ACUERDO</c:v>
                </c:pt>
                <c:pt idx="2">
                  <c:v>NI DE ACUERDO NI EN DESACUERDO</c:v>
                </c:pt>
                <c:pt idx="3">
                  <c:v>EN DESACUERDO</c:v>
                </c:pt>
                <c:pt idx="4">
                  <c:v>TOTALMENTE EN DESACUERDO</c:v>
                </c:pt>
              </c:strCache>
            </c:strRef>
          </c:cat>
          <c:val>
            <c:numRef>
              <c:f>Sheet1!$E$58:$E$62</c:f>
              <c:numCache>
                <c:formatCode>0.0%</c:formatCode>
                <c:ptCount val="5"/>
                <c:pt idx="0">
                  <c:v>0.17899999999999999</c:v>
                </c:pt>
                <c:pt idx="1">
                  <c:v>0.371</c:v>
                </c:pt>
                <c:pt idx="2">
                  <c:v>0.28799999999999998</c:v>
                </c:pt>
                <c:pt idx="3">
                  <c:v>0.10100000000000001</c:v>
                </c:pt>
                <c:pt idx="4">
                  <c:v>6.2E-2</c:v>
                </c:pt>
              </c:numCache>
            </c:numRef>
          </c:val>
          <c:extLst>
            <c:ext xmlns:c16="http://schemas.microsoft.com/office/drawing/2014/chart" uri="{C3380CC4-5D6E-409C-BE32-E72D297353CC}">
              <c16:uniqueId val="{0000000A-89BD-4D1D-ADCC-AB30AA6DC549}"/>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0.15942354676426099"/>
          <c:y val="0.62144246879296205"/>
          <c:w val="0.68969962088072323"/>
          <c:h val="0.32294360628888413"/>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showDLblsOverMax val="0"/>
    <c:extLst/>
  </c:chart>
  <c:txPr>
    <a:bodyPr/>
    <a:lstStyle/>
    <a:p>
      <a:pPr>
        <a:defRPr/>
      </a:pPr>
      <a:endParaRPr lang="es-E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203279718206693"/>
          <c:y val="0.11397938454248542"/>
          <c:w val="0.80927457660725532"/>
          <c:h val="0.41416557714436553"/>
        </c:manualLayout>
      </c:layout>
      <c:pie3DChart>
        <c:varyColors val="1"/>
        <c:ser>
          <c:idx val="0"/>
          <c:order val="0"/>
          <c:dPt>
            <c:idx val="0"/>
            <c:bubble3D val="0"/>
            <c:explosion val="11"/>
            <c:spPr>
              <a:solidFill>
                <a:srgbClr val="57728E"/>
              </a:solidFill>
              <a:ln>
                <a:noFill/>
              </a:ln>
              <a:effectLst/>
              <a:sp3d/>
            </c:spPr>
            <c:extLst>
              <c:ext xmlns:c16="http://schemas.microsoft.com/office/drawing/2014/chart" uri="{C3380CC4-5D6E-409C-BE32-E72D297353CC}">
                <c16:uniqueId val="{00000001-3227-46F3-8858-5A9E3D452DB8}"/>
              </c:ext>
            </c:extLst>
          </c:dPt>
          <c:dPt>
            <c:idx val="1"/>
            <c:bubble3D val="0"/>
            <c:spPr>
              <a:solidFill>
                <a:srgbClr val="7030A0"/>
              </a:solidFill>
              <a:ln>
                <a:noFill/>
              </a:ln>
              <a:effectLst/>
              <a:sp3d/>
            </c:spPr>
            <c:extLst>
              <c:ext xmlns:c16="http://schemas.microsoft.com/office/drawing/2014/chart" uri="{C3380CC4-5D6E-409C-BE32-E72D297353CC}">
                <c16:uniqueId val="{00000003-3227-46F3-8858-5A9E3D452DB8}"/>
              </c:ext>
            </c:extLst>
          </c:dPt>
          <c:dPt>
            <c:idx val="2"/>
            <c:bubble3D val="0"/>
            <c:spPr>
              <a:solidFill>
                <a:srgbClr val="A9E80F"/>
              </a:solidFill>
              <a:ln>
                <a:noFill/>
              </a:ln>
              <a:effectLst/>
              <a:sp3d/>
            </c:spPr>
            <c:extLst>
              <c:ext xmlns:c16="http://schemas.microsoft.com/office/drawing/2014/chart" uri="{C3380CC4-5D6E-409C-BE32-E72D297353CC}">
                <c16:uniqueId val="{00000005-3227-46F3-8858-5A9E3D452DB8}"/>
              </c:ext>
            </c:extLst>
          </c:dPt>
          <c:dPt>
            <c:idx val="3"/>
            <c:bubble3D val="0"/>
            <c:spPr>
              <a:solidFill>
                <a:srgbClr val="F9616C"/>
              </a:solidFill>
              <a:ln>
                <a:noFill/>
              </a:ln>
              <a:effectLst/>
              <a:sp3d/>
            </c:spPr>
            <c:extLst>
              <c:ext xmlns:c16="http://schemas.microsoft.com/office/drawing/2014/chart" uri="{C3380CC4-5D6E-409C-BE32-E72D297353CC}">
                <c16:uniqueId val="{00000007-3227-46F3-8858-5A9E3D452DB8}"/>
              </c:ext>
            </c:extLst>
          </c:dPt>
          <c:dPt>
            <c:idx val="4"/>
            <c:bubble3D val="0"/>
            <c:spPr>
              <a:solidFill>
                <a:srgbClr val="C00000"/>
              </a:solidFill>
              <a:ln>
                <a:noFill/>
              </a:ln>
              <a:effectLst/>
              <a:sp3d/>
            </c:spPr>
            <c:extLst>
              <c:ext xmlns:c16="http://schemas.microsoft.com/office/drawing/2014/chart" uri="{C3380CC4-5D6E-409C-BE32-E72D297353CC}">
                <c16:uniqueId val="{00000009-3227-46F3-8858-5A9E3D452DB8}"/>
              </c:ext>
            </c:extLst>
          </c:dPt>
          <c:dLbls>
            <c:dLbl>
              <c:idx val="0"/>
              <c:layout>
                <c:manualLayout>
                  <c:x val="-9.1032255532258813E-2"/>
                  <c:y val="6.545040470706904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227-46F3-8858-5A9E3D452DB8}"/>
                </c:ext>
              </c:extLst>
            </c:dLbl>
            <c:dLbl>
              <c:idx val="1"/>
              <c:layout>
                <c:manualLayout>
                  <c:x val="2.8372527971107617E-3"/>
                  <c:y val="2.827890317280455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227-46F3-8858-5A9E3D452DB8}"/>
                </c:ext>
              </c:extLst>
            </c:dLbl>
            <c:dLbl>
              <c:idx val="2"/>
              <c:layout>
                <c:manualLayout>
                  <c:x val="-3.5243197606134855E-2"/>
                  <c:y val="2.4561333606650627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227-46F3-8858-5A9E3D452DB8}"/>
                </c:ext>
              </c:extLst>
            </c:dLbl>
            <c:dLbl>
              <c:idx val="3"/>
              <c:layout>
                <c:manualLayout>
                  <c:x val="-3.1056074512401277E-2"/>
                  <c:y val="-4.7383152924696014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227-46F3-8858-5A9E3D452DB8}"/>
                </c:ext>
              </c:extLst>
            </c:dLbl>
            <c:dLbl>
              <c:idx val="4"/>
              <c:layout>
                <c:manualLayout>
                  <c:x val="3.7677520432639194E-2"/>
                  <c:y val="0"/>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227-46F3-8858-5A9E3D452DB8}"/>
                </c:ext>
              </c:extLst>
            </c:dLbl>
            <c:spPr>
              <a:noFill/>
              <a:ln>
                <a:noFill/>
              </a:ln>
              <a:effectLst/>
            </c:spPr>
            <c:txPr>
              <a:bodyPr rot="0" spcFirstLastPara="1" vertOverflow="ellipsis" horzOverflow="clip"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s-ES"/>
              </a:p>
            </c:txPr>
            <c:dLblPos val="in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15:spPr xmlns:c15="http://schemas.microsoft.com/office/drawing/2012/chart">
                  <a:prstGeom prst="rect">
                    <a:avLst/>
                  </a:prstGeom>
                </c15:spPr>
              </c:ext>
            </c:extLst>
          </c:dLbls>
          <c:cat>
            <c:strRef>
              <c:f>Sheet1!$D$83:$D$85</c:f>
              <c:strCache>
                <c:ptCount val="3"/>
                <c:pt idx="0">
                  <c:v>TELEVISIÓN GRATIS/EN ABIERTO</c:v>
                </c:pt>
                <c:pt idx="1">
                  <c:v>TELEVISIÓN DE PAGO (DESCODIFICADOR/ONLINE)</c:v>
                </c:pt>
                <c:pt idx="2">
                  <c:v>PLATAFORMAS DE VÍDEO</c:v>
                </c:pt>
              </c:strCache>
            </c:strRef>
          </c:cat>
          <c:val>
            <c:numRef>
              <c:f>Sheet1!$E$83:$E$85</c:f>
              <c:numCache>
                <c:formatCode>0.0%</c:formatCode>
                <c:ptCount val="3"/>
                <c:pt idx="0">
                  <c:v>0.78500000000000003</c:v>
                </c:pt>
                <c:pt idx="1">
                  <c:v>0.11700000000000001</c:v>
                </c:pt>
                <c:pt idx="2">
                  <c:v>9.8000000000000004E-2</c:v>
                </c:pt>
              </c:numCache>
            </c:numRef>
          </c:val>
          <c:extLst>
            <c:ext xmlns:c16="http://schemas.microsoft.com/office/drawing/2014/chart" uri="{C3380CC4-5D6E-409C-BE32-E72D297353CC}">
              <c16:uniqueId val="{0000000A-3227-46F3-8858-5A9E3D452DB8}"/>
            </c:ext>
          </c:extLst>
        </c:ser>
        <c:dLbls>
          <c:dLblPos val="inEnd"/>
          <c:showLegendKey val="0"/>
          <c:showVal val="1"/>
          <c:showCatName val="0"/>
          <c:showSerName val="0"/>
          <c:showPercent val="0"/>
          <c:showBubbleSize val="0"/>
          <c:showLeaderLines val="1"/>
        </c:dLbls>
      </c:pie3DChart>
      <c:spPr>
        <a:noFill/>
        <a:ln>
          <a:noFill/>
        </a:ln>
        <a:effectLst/>
      </c:spPr>
    </c:plotArea>
    <c:legend>
      <c:legendPos val="b"/>
      <c:layout>
        <c:manualLayout>
          <c:xMode val="edge"/>
          <c:yMode val="edge"/>
          <c:x val="6.4164330292486749E-2"/>
          <c:y val="0.66014173019980782"/>
          <c:w val="0.88021860439785138"/>
          <c:h val="0.2414642629811255"/>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s-ES"/>
        </a:p>
      </c:txPr>
    </c:legend>
    <c:plotVisOnly val="1"/>
    <c:dispBlanksAs val="gap"/>
    <c:showDLblsOverMax val="0"/>
    <c:extLst/>
  </c:chart>
  <c:txPr>
    <a:bodyPr/>
    <a:lstStyle/>
    <a:p>
      <a:pPr>
        <a:defRPr/>
      </a:pPr>
      <a:endParaRPr lang="es-E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
          <c:y val="0.11281344607334863"/>
          <c:w val="1"/>
          <c:h val="0.64508924414769253"/>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C063-4768-973E-EEAAE75A5AF2}"/>
              </c:ext>
            </c:extLst>
          </c:dPt>
          <c:dPt>
            <c:idx val="1"/>
            <c:invertIfNegative val="0"/>
            <c:bubble3D val="0"/>
            <c:spPr>
              <a:solidFill>
                <a:srgbClr val="A9E80F"/>
              </a:solidFill>
              <a:ln w="76200">
                <a:noFill/>
              </a:ln>
              <a:effectLst/>
              <a:sp3d/>
            </c:spPr>
            <c:extLst>
              <c:ext xmlns:c16="http://schemas.microsoft.com/office/drawing/2014/chart" uri="{C3380CC4-5D6E-409C-BE32-E72D297353CC}">
                <c16:uniqueId val="{00000003-C063-4768-973E-EEAAE75A5AF2}"/>
              </c:ext>
            </c:extLst>
          </c:dPt>
          <c:dPt>
            <c:idx val="2"/>
            <c:invertIfNegative val="0"/>
            <c:bubble3D val="0"/>
            <c:spPr>
              <a:solidFill>
                <a:srgbClr val="FFC000"/>
              </a:solidFill>
              <a:ln w="76200">
                <a:noFill/>
              </a:ln>
              <a:effectLst/>
              <a:sp3d/>
            </c:spPr>
            <c:extLst>
              <c:ext xmlns:c16="http://schemas.microsoft.com/office/drawing/2014/chart" uri="{C3380CC4-5D6E-409C-BE32-E72D297353CC}">
                <c16:uniqueId val="{00000005-C063-4768-973E-EEAAE75A5AF2}"/>
              </c:ext>
            </c:extLst>
          </c:dPt>
          <c:dPt>
            <c:idx val="3"/>
            <c:invertIfNegative val="0"/>
            <c:bubble3D val="0"/>
            <c:spPr>
              <a:solidFill>
                <a:srgbClr val="3CB4B5"/>
              </a:solidFill>
              <a:ln w="76200">
                <a:noFill/>
              </a:ln>
              <a:effectLst/>
              <a:sp3d/>
            </c:spPr>
            <c:extLst>
              <c:ext xmlns:c16="http://schemas.microsoft.com/office/drawing/2014/chart" uri="{C3380CC4-5D6E-409C-BE32-E72D297353CC}">
                <c16:uniqueId val="{00000007-C063-4768-973E-EEAAE75A5AF2}"/>
              </c:ext>
            </c:extLst>
          </c:dPt>
          <c:dPt>
            <c:idx val="4"/>
            <c:invertIfNegative val="0"/>
            <c:bubble3D val="0"/>
            <c:spPr>
              <a:solidFill>
                <a:srgbClr val="E95270"/>
              </a:solidFill>
              <a:ln w="76200">
                <a:noFill/>
              </a:ln>
              <a:effectLst/>
              <a:sp3d/>
            </c:spPr>
            <c:extLst>
              <c:ext xmlns:c16="http://schemas.microsoft.com/office/drawing/2014/chart" uri="{C3380CC4-5D6E-409C-BE32-E72D297353CC}">
                <c16:uniqueId val="{00000009-C063-4768-973E-EEAAE75A5AF2}"/>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Sheet1!$D$105:$D$109</c:f>
              <c:strCache>
                <c:ptCount val="5"/>
                <c:pt idx="0">
                  <c:v>TELEVISIÓN</c:v>
                </c:pt>
                <c:pt idx="1">
                  <c:v>RADIO</c:v>
                </c:pt>
                <c:pt idx="2">
                  <c:v>PRENSA DE PAPEL O DIGITAL</c:v>
                </c:pt>
                <c:pt idx="3">
                  <c:v>PLATAFORMAS DE VÍDEO</c:v>
                </c:pt>
                <c:pt idx="4">
                  <c:v>REDES SOCIALES</c:v>
                </c:pt>
              </c:strCache>
            </c:strRef>
          </c:cat>
          <c:val>
            <c:numRef>
              <c:f>Sheet1!$E$105:$E$109</c:f>
              <c:numCache>
                <c:formatCode>0.0%</c:formatCode>
                <c:ptCount val="5"/>
                <c:pt idx="0">
                  <c:v>0.52</c:v>
                </c:pt>
                <c:pt idx="1">
                  <c:v>0.35399999999999998</c:v>
                </c:pt>
                <c:pt idx="2">
                  <c:v>0.33500000000000002</c:v>
                </c:pt>
                <c:pt idx="3">
                  <c:v>0.23</c:v>
                </c:pt>
                <c:pt idx="4">
                  <c:v>7.9000000000000001E-2</c:v>
                </c:pt>
              </c:numCache>
            </c:numRef>
          </c:val>
          <c:extLst>
            <c:ext xmlns:c16="http://schemas.microsoft.com/office/drawing/2014/chart" uri="{C3380CC4-5D6E-409C-BE32-E72D297353CC}">
              <c16:uniqueId val="{0000000A-C063-4768-973E-EEAAE75A5AF2}"/>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plotArea>
    <c:legend>
      <c:legendPos val="b"/>
      <c:layout>
        <c:manualLayout>
          <c:xMode val="edge"/>
          <c:yMode val="edge"/>
          <c:x val="1.3725570027138111E-2"/>
          <c:y val="0.7429045860822"/>
          <c:w val="0.98495033333109894"/>
          <c:h val="0.18968726180630063"/>
        </c:manualLayout>
      </c:layout>
      <c:overlay val="0"/>
      <c:txPr>
        <a:bodyPr/>
        <a:lstStyle/>
        <a:p>
          <a:pPr>
            <a:defRPr sz="900"/>
          </a:pPr>
          <a:endParaRPr lang="es-ES"/>
        </a:p>
      </c:txPr>
    </c:legend>
    <c:plotVisOnly val="1"/>
    <c:dispBlanksAs val="gap"/>
    <c:showDLblsOverMax val="0"/>
    <c:extLst/>
  </c:chart>
  <c:spPr>
    <a:noFill/>
    <a:ln w="9525" cap="flat" cmpd="sng" algn="ctr">
      <a:noFill/>
      <a:round/>
    </a:ln>
    <a:effectLst/>
  </c:spPr>
  <c:txPr>
    <a:bodyPr/>
    <a:lstStyle/>
    <a:p>
      <a:pPr>
        <a:defRPr/>
      </a:pPr>
      <a:endParaRPr lang="es-ES"/>
    </a:p>
  </c:txPr>
  <c:externalData r:id="rId1">
    <c:autoUpdate val="0"/>
  </c:externalData>
  <c:userShapes r:id="rId2"/>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1.2546774606250269E-2"/>
          <c:y val="2.726389041547593E-2"/>
          <c:w val="0.98745322539374969"/>
          <c:h val="0.78275488088041323"/>
        </c:manualLayout>
      </c:layout>
      <c:bar3DChart>
        <c:barDir val="col"/>
        <c:grouping val="clustered"/>
        <c:varyColors val="0"/>
        <c:ser>
          <c:idx val="0"/>
          <c:order val="0"/>
          <c:spPr>
            <a:solidFill>
              <a:schemeClr val="accent1"/>
            </a:solidFill>
            <a:ln w="76200">
              <a:noFill/>
            </a:ln>
            <a:effectLst/>
            <a:sp3d/>
          </c:spPr>
          <c:invertIfNegative val="0"/>
          <c:dPt>
            <c:idx val="0"/>
            <c:invertIfNegative val="0"/>
            <c:bubble3D val="0"/>
            <c:spPr>
              <a:solidFill>
                <a:srgbClr val="57728E"/>
              </a:solidFill>
              <a:ln w="76200">
                <a:noFill/>
              </a:ln>
              <a:effectLst/>
              <a:sp3d/>
            </c:spPr>
            <c:extLst>
              <c:ext xmlns:c16="http://schemas.microsoft.com/office/drawing/2014/chart" uri="{C3380CC4-5D6E-409C-BE32-E72D297353CC}">
                <c16:uniqueId val="{00000001-D5D4-4EEE-8942-62775554AED1}"/>
              </c:ext>
            </c:extLst>
          </c:dPt>
          <c:dPt>
            <c:idx val="1"/>
            <c:invertIfNegative val="0"/>
            <c:bubble3D val="0"/>
            <c:spPr>
              <a:solidFill>
                <a:srgbClr val="A9E80F"/>
              </a:solidFill>
              <a:ln w="76200">
                <a:noFill/>
              </a:ln>
              <a:effectLst/>
              <a:sp3d/>
            </c:spPr>
            <c:extLst>
              <c:ext xmlns:c16="http://schemas.microsoft.com/office/drawing/2014/chart" uri="{C3380CC4-5D6E-409C-BE32-E72D297353CC}">
                <c16:uniqueId val="{00000003-D5D4-4EEE-8942-62775554AED1}"/>
              </c:ext>
            </c:extLst>
          </c:dPt>
          <c:dPt>
            <c:idx val="2"/>
            <c:invertIfNegative val="0"/>
            <c:bubble3D val="0"/>
            <c:spPr>
              <a:solidFill>
                <a:srgbClr val="E95270"/>
              </a:solidFill>
              <a:ln w="76200">
                <a:noFill/>
              </a:ln>
              <a:effectLst/>
              <a:sp3d/>
            </c:spPr>
            <c:extLst>
              <c:ext xmlns:c16="http://schemas.microsoft.com/office/drawing/2014/chart" uri="{C3380CC4-5D6E-409C-BE32-E72D297353CC}">
                <c16:uniqueId val="{00000005-D5D4-4EEE-8942-62775554AED1}"/>
              </c:ext>
            </c:extLst>
          </c:dPt>
          <c:dPt>
            <c:idx val="3"/>
            <c:invertIfNegative val="0"/>
            <c:bubble3D val="0"/>
            <c:spPr>
              <a:solidFill>
                <a:srgbClr val="FFC000"/>
              </a:solidFill>
              <a:ln w="76200">
                <a:noFill/>
              </a:ln>
              <a:effectLst/>
              <a:sp3d/>
            </c:spPr>
            <c:extLst>
              <c:ext xmlns:c16="http://schemas.microsoft.com/office/drawing/2014/chart" uri="{C3380CC4-5D6E-409C-BE32-E72D297353CC}">
                <c16:uniqueId val="{00000007-D5D4-4EEE-8942-62775554AED1}"/>
              </c:ext>
            </c:extLst>
          </c:dPt>
          <c:dPt>
            <c:idx val="4"/>
            <c:invertIfNegative val="0"/>
            <c:bubble3D val="0"/>
            <c:spPr>
              <a:solidFill>
                <a:srgbClr val="3CB4B5"/>
              </a:solidFill>
              <a:ln w="76200">
                <a:noFill/>
              </a:ln>
              <a:effectLst/>
              <a:sp3d/>
            </c:spPr>
            <c:extLst>
              <c:ext xmlns:c16="http://schemas.microsoft.com/office/drawing/2014/chart" uri="{C3380CC4-5D6E-409C-BE32-E72D297353CC}">
                <c16:uniqueId val="{00000009-D5D4-4EEE-8942-62775554AED1}"/>
              </c:ext>
            </c:extLst>
          </c:dPt>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Sheet1!$D$130:$D$134</c:f>
              <c:strCache>
                <c:ptCount val="5"/>
                <c:pt idx="0">
                  <c:v>TELEVISIÓN</c:v>
                </c:pt>
                <c:pt idx="1">
                  <c:v>RADIO</c:v>
                </c:pt>
                <c:pt idx="2">
                  <c:v>REDES SOCIALES</c:v>
                </c:pt>
                <c:pt idx="3">
                  <c:v>PRENSA DE PAPEL O DIGITAL</c:v>
                </c:pt>
                <c:pt idx="4">
                  <c:v>PLATAFORMAS DE VÍDEO</c:v>
                </c:pt>
              </c:strCache>
            </c:strRef>
          </c:cat>
          <c:val>
            <c:numRef>
              <c:f>Sheet1!$E$130:$E$134</c:f>
              <c:numCache>
                <c:formatCode>0.0%</c:formatCode>
                <c:ptCount val="5"/>
                <c:pt idx="0">
                  <c:v>0.67600000000000005</c:v>
                </c:pt>
                <c:pt idx="1">
                  <c:v>0.27600000000000002</c:v>
                </c:pt>
                <c:pt idx="2">
                  <c:v>0.20399999999999999</c:v>
                </c:pt>
                <c:pt idx="3">
                  <c:v>0.185</c:v>
                </c:pt>
                <c:pt idx="4">
                  <c:v>8.5999999999999993E-2</c:v>
                </c:pt>
              </c:numCache>
            </c:numRef>
          </c:val>
          <c:extLst>
            <c:ext xmlns:c16="http://schemas.microsoft.com/office/drawing/2014/chart" uri="{C3380CC4-5D6E-409C-BE32-E72D297353CC}">
              <c16:uniqueId val="{0000000A-D5D4-4EEE-8942-62775554AED1}"/>
            </c:ext>
          </c:extLst>
        </c:ser>
        <c:dLbls>
          <c:showLegendKey val="0"/>
          <c:showVal val="0"/>
          <c:showCatName val="0"/>
          <c:showSerName val="0"/>
          <c:showPercent val="0"/>
          <c:showBubbleSize val="0"/>
        </c:dLbls>
        <c:gapWidth val="84"/>
        <c:shape val="box"/>
        <c:axId val="683621616"/>
        <c:axId val="683616040"/>
        <c:axId val="0"/>
      </c:bar3DChart>
      <c:catAx>
        <c:axId val="683621616"/>
        <c:scaling>
          <c:orientation val="minMax"/>
        </c:scaling>
        <c:delete val="1"/>
        <c:axPos val="b"/>
        <c:numFmt formatCode="General" sourceLinked="1"/>
        <c:majorTickMark val="none"/>
        <c:minorTickMark val="none"/>
        <c:tickLblPos val="nextTo"/>
        <c:crossAx val="683616040"/>
        <c:crosses val="autoZero"/>
        <c:auto val="0"/>
        <c:lblAlgn val="ctr"/>
        <c:lblOffset val="100"/>
        <c:noMultiLvlLbl val="0"/>
      </c:catAx>
      <c:valAx>
        <c:axId val="683616040"/>
        <c:scaling>
          <c:orientation val="minMax"/>
        </c:scaling>
        <c:delete val="1"/>
        <c:axPos val="l"/>
        <c:numFmt formatCode="0.0%" sourceLinked="1"/>
        <c:majorTickMark val="none"/>
        <c:minorTickMark val="none"/>
        <c:tickLblPos val="nextTo"/>
        <c:crossAx val="683621616"/>
        <c:crosses val="autoZero"/>
        <c:crossBetween val="between"/>
      </c:valAx>
    </c:plotArea>
    <c:legend>
      <c:legendPos val="b"/>
      <c:layout>
        <c:manualLayout>
          <c:xMode val="edge"/>
          <c:yMode val="edge"/>
          <c:x val="0"/>
          <c:y val="0.8058860356464419"/>
          <c:w val="1"/>
          <c:h val="0.16686909627485425"/>
        </c:manualLayout>
      </c:layout>
      <c:overlay val="0"/>
      <c:txPr>
        <a:bodyPr/>
        <a:lstStyle/>
        <a:p>
          <a:pPr>
            <a:defRPr sz="900"/>
          </a:pPr>
          <a:endParaRPr lang="es-ES"/>
        </a:p>
      </c:txPr>
    </c:legend>
    <c:plotVisOnly val="1"/>
    <c:dispBlanksAs val="gap"/>
    <c:showDLblsOverMax val="0"/>
    <c:extLst/>
  </c:chart>
  <c:spPr>
    <a:noFill/>
    <a:ln w="9525" cap="flat" cmpd="sng" algn="ctr">
      <a:noFill/>
      <a:round/>
    </a:ln>
    <a:effectLst/>
  </c:spPr>
  <c:txPr>
    <a:bodyPr/>
    <a:lstStyle/>
    <a:p>
      <a:pPr>
        <a:defRPr/>
      </a:pPr>
      <a:endParaRPr lang="es-E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7.xml><?xml version="1.0" encoding="utf-8"?>
<cs:chartStyle xmlns:cs="http://schemas.microsoft.com/office/drawing/2012/chartStyle" xmlns:a="http://schemas.openxmlformats.org/drawingml/2006/main" id="266">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0.04175</cdr:x>
      <cdr:y>0.93575</cdr:y>
    </cdr:from>
    <cdr:to>
      <cdr:x>0.91934</cdr:x>
      <cdr:y>0.93575</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14563" y="1732156"/>
          <a:ext cx="2408083"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0.05088</cdr:x>
      <cdr:y>0.97893</cdr:y>
    </cdr:from>
    <cdr:to>
      <cdr:x>0.92847</cdr:x>
      <cdr:y>0.97893</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39619" y="1812089"/>
          <a:ext cx="2408083"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0.05723</cdr:x>
      <cdr:y>0.87677</cdr:y>
    </cdr:from>
    <cdr:to>
      <cdr:x>0.93482</cdr:x>
      <cdr:y>0.87677</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66805" y="2112635"/>
          <a:ext cx="2557867"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0.05723</cdr:x>
      <cdr:y>0.87677</cdr:y>
    </cdr:from>
    <cdr:to>
      <cdr:x>0.93482</cdr:x>
      <cdr:y>0.87677</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66805" y="2112635"/>
          <a:ext cx="2557867"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0.05723</cdr:x>
      <cdr:y>0.87677</cdr:y>
    </cdr:from>
    <cdr:to>
      <cdr:x>0.93482</cdr:x>
      <cdr:y>0.87677</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66805" y="2112635"/>
          <a:ext cx="2557867"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0.05723</cdr:x>
      <cdr:y>0.87677</cdr:y>
    </cdr:from>
    <cdr:to>
      <cdr:x>0.93482</cdr:x>
      <cdr:y>0.87677</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66805" y="2112635"/>
          <a:ext cx="2557867"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7.xml><?xml version="1.0" encoding="utf-8"?>
<c:userShapes xmlns:c="http://schemas.openxmlformats.org/drawingml/2006/chart">
  <cdr:relSizeAnchor xmlns:cdr="http://schemas.openxmlformats.org/drawingml/2006/chartDrawing">
    <cdr:from>
      <cdr:x>0.05723</cdr:x>
      <cdr:y>0.87677</cdr:y>
    </cdr:from>
    <cdr:to>
      <cdr:x>0.93482</cdr:x>
      <cdr:y>0.87677</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66805" y="2112635"/>
          <a:ext cx="2557867"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0.05723</cdr:x>
      <cdr:y>0.87677</cdr:y>
    </cdr:from>
    <cdr:to>
      <cdr:x>0.93482</cdr:x>
      <cdr:y>0.87677</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66805" y="2112635"/>
          <a:ext cx="2557867"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9.xml><?xml version="1.0" encoding="utf-8"?>
<c:userShapes xmlns:c="http://schemas.openxmlformats.org/drawingml/2006/chart">
  <cdr:relSizeAnchor xmlns:cdr="http://schemas.openxmlformats.org/drawingml/2006/chartDrawing">
    <cdr:from>
      <cdr:x>0.04751</cdr:x>
      <cdr:y>0.72743</cdr:y>
    </cdr:from>
    <cdr:to>
      <cdr:x>0.9251</cdr:x>
      <cdr:y>0.72743</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63018" y="2041359"/>
          <a:ext cx="3010987"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0.xml><?xml version="1.0" encoding="utf-8"?>
<c:userShapes xmlns:c="http://schemas.openxmlformats.org/drawingml/2006/chart">
  <cdr:relSizeAnchor xmlns:cdr="http://schemas.openxmlformats.org/drawingml/2006/chartDrawing">
    <cdr:from>
      <cdr:x>0.05723</cdr:x>
      <cdr:y>0.77102</cdr:y>
    </cdr:from>
    <cdr:to>
      <cdr:x>0.93482</cdr:x>
      <cdr:y>0.77102</cdr:y>
    </cdr:to>
    <cdr:cxnSp macro="">
      <cdr:nvCxnSpPr>
        <cdr:cNvPr id="3" name="Straight Connector 2">
          <a:extLst xmlns:a="http://schemas.openxmlformats.org/drawingml/2006/main">
            <a:ext uri="{FF2B5EF4-FFF2-40B4-BE49-F238E27FC236}">
              <a16:creationId xmlns:a16="http://schemas.microsoft.com/office/drawing/2014/main" id="{69CB0C12-B7ED-4862-A734-E7853682DC63}"/>
            </a:ext>
          </a:extLst>
        </cdr:cNvPr>
        <cdr:cNvCxnSpPr/>
      </cdr:nvCxnSpPr>
      <cdr:spPr>
        <a:xfrm xmlns:a="http://schemas.openxmlformats.org/drawingml/2006/main">
          <a:off x="173787" y="1666697"/>
          <a:ext cx="2664922" cy="0"/>
        </a:xfrm>
        <a:prstGeom xmlns:a="http://schemas.openxmlformats.org/drawingml/2006/main" prst="line">
          <a:avLst/>
        </a:prstGeom>
        <a:ln xmlns:a="http://schemas.openxmlformats.org/drawingml/2006/main" w="5080">
          <a:solidFill>
            <a:schemeClr val="bg2"/>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dirty="0"/>
          </a:p>
        </p:txBody>
      </p:sp>
      <p:sp>
        <p:nvSpPr>
          <p:cNvPr id="3" name="Date Placeholder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82F89927-C9CB-43B5-A11C-DF674C996DCC}" type="datetimeFigureOut">
              <a:rPr lang="es-ES" smtClean="0"/>
              <a:t>19/05/2021</a:t>
            </a:fld>
            <a:endParaRPr lang="es-ES" dirty="0"/>
          </a:p>
        </p:txBody>
      </p:sp>
      <p:sp>
        <p:nvSpPr>
          <p:cNvPr id="4" name="Slide Image Placeholder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es-E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dirty="0"/>
          </a:p>
        </p:txBody>
      </p:sp>
      <p:sp>
        <p:nvSpPr>
          <p:cNvPr id="7" name="Slide Number Placeholder 6"/>
          <p:cNvSpPr>
            <a:spLocks noGrp="1"/>
          </p:cNvSpPr>
          <p:nvPr>
            <p:ph type="sldNum" sz="quarter" idx="5"/>
          </p:nvPr>
        </p:nvSpPr>
        <p:spPr>
          <a:xfrm>
            <a:off x="3850444" y="9428584"/>
            <a:ext cx="2945659" cy="498055"/>
          </a:xfrm>
          <a:prstGeom prst="rect">
            <a:avLst/>
          </a:prstGeom>
        </p:spPr>
        <p:txBody>
          <a:bodyPr vert="horz" lIns="91440" tIns="45720" rIns="91440" bIns="45720" rtlCol="0" anchor="b"/>
          <a:lstStyle>
            <a:lvl1pPr algn="r">
              <a:defRPr sz="1200"/>
            </a:lvl1pPr>
          </a:lstStyle>
          <a:p>
            <a:fld id="{AF2DE2E2-D521-468E-B579-F578CE63AF2E}" type="slidenum">
              <a:rPr lang="es-ES" smtClean="0"/>
              <a:t>‹Nº›</a:t>
            </a:fld>
            <a:endParaRPr lang="es-ES" dirty="0"/>
          </a:p>
        </p:txBody>
      </p:sp>
    </p:spTree>
    <p:extLst>
      <p:ext uri="{BB962C8B-B14F-4D97-AF65-F5344CB8AC3E}">
        <p14:creationId xmlns:p14="http://schemas.microsoft.com/office/powerpoint/2010/main" val="1598240197"/>
      </p:ext>
    </p:extLst>
  </p:cSld>
  <p:clrMap bg1="lt1" tx1="dk1" bg2="lt2" tx2="dk2" accent1="accent1" accent2="accent2" accent3="accent3" accent4="accent4" accent5="accent5" accent6="accent6" hlink="hlink" folHlink="folHlink"/>
  <p:notesStyle>
    <a:lvl1pPr marL="0" algn="l" defTabSz="914235" rtl="0" eaLnBrk="1" latinLnBrk="0" hangingPunct="1">
      <a:defRPr sz="1200" kern="1200">
        <a:solidFill>
          <a:schemeClr val="tx1"/>
        </a:solidFill>
        <a:latin typeface="+mn-lt"/>
        <a:ea typeface="+mn-ea"/>
        <a:cs typeface="+mn-cs"/>
      </a:defRPr>
    </a:lvl1pPr>
    <a:lvl2pPr marL="457117" algn="l" defTabSz="914235" rtl="0" eaLnBrk="1" latinLnBrk="0" hangingPunct="1">
      <a:defRPr sz="1200" kern="1200">
        <a:solidFill>
          <a:schemeClr val="tx1"/>
        </a:solidFill>
        <a:latin typeface="+mn-lt"/>
        <a:ea typeface="+mn-ea"/>
        <a:cs typeface="+mn-cs"/>
      </a:defRPr>
    </a:lvl2pPr>
    <a:lvl3pPr marL="914235" algn="l" defTabSz="914235" rtl="0" eaLnBrk="1" latinLnBrk="0" hangingPunct="1">
      <a:defRPr sz="1200" kern="1200">
        <a:solidFill>
          <a:schemeClr val="tx1"/>
        </a:solidFill>
        <a:latin typeface="+mn-lt"/>
        <a:ea typeface="+mn-ea"/>
        <a:cs typeface="+mn-cs"/>
      </a:defRPr>
    </a:lvl3pPr>
    <a:lvl4pPr marL="1371353" algn="l" defTabSz="914235" rtl="0" eaLnBrk="1" latinLnBrk="0" hangingPunct="1">
      <a:defRPr sz="1200" kern="1200">
        <a:solidFill>
          <a:schemeClr val="tx1"/>
        </a:solidFill>
        <a:latin typeface="+mn-lt"/>
        <a:ea typeface="+mn-ea"/>
        <a:cs typeface="+mn-cs"/>
      </a:defRPr>
    </a:lvl4pPr>
    <a:lvl5pPr marL="1828470" algn="l" defTabSz="914235" rtl="0" eaLnBrk="1" latinLnBrk="0" hangingPunct="1">
      <a:defRPr sz="1200" kern="1200">
        <a:solidFill>
          <a:schemeClr val="tx1"/>
        </a:solidFill>
        <a:latin typeface="+mn-lt"/>
        <a:ea typeface="+mn-ea"/>
        <a:cs typeface="+mn-cs"/>
      </a:defRPr>
    </a:lvl5pPr>
    <a:lvl6pPr marL="2285588" algn="l" defTabSz="914235" rtl="0" eaLnBrk="1" latinLnBrk="0" hangingPunct="1">
      <a:defRPr sz="1200" kern="1200">
        <a:solidFill>
          <a:schemeClr val="tx1"/>
        </a:solidFill>
        <a:latin typeface="+mn-lt"/>
        <a:ea typeface="+mn-ea"/>
        <a:cs typeface="+mn-cs"/>
      </a:defRPr>
    </a:lvl6pPr>
    <a:lvl7pPr marL="2742705" algn="l" defTabSz="914235" rtl="0" eaLnBrk="1" latinLnBrk="0" hangingPunct="1">
      <a:defRPr sz="1200" kern="1200">
        <a:solidFill>
          <a:schemeClr val="tx1"/>
        </a:solidFill>
        <a:latin typeface="+mn-lt"/>
        <a:ea typeface="+mn-ea"/>
        <a:cs typeface="+mn-cs"/>
      </a:defRPr>
    </a:lvl7pPr>
    <a:lvl8pPr marL="3199823" algn="l" defTabSz="914235" rtl="0" eaLnBrk="1" latinLnBrk="0" hangingPunct="1">
      <a:defRPr sz="1200" kern="1200">
        <a:solidFill>
          <a:schemeClr val="tx1"/>
        </a:solidFill>
        <a:latin typeface="+mn-lt"/>
        <a:ea typeface="+mn-ea"/>
        <a:cs typeface="+mn-cs"/>
      </a:defRPr>
    </a:lvl8pPr>
    <a:lvl9pPr marL="3656940" algn="l" defTabSz="91423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3</a:t>
            </a:fld>
            <a:endParaRPr lang="es-ES" dirty="0"/>
          </a:p>
        </p:txBody>
      </p:sp>
    </p:spTree>
    <p:extLst>
      <p:ext uri="{BB962C8B-B14F-4D97-AF65-F5344CB8AC3E}">
        <p14:creationId xmlns:p14="http://schemas.microsoft.com/office/powerpoint/2010/main" val="529703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4</a:t>
            </a:fld>
            <a:endParaRPr lang="es-ES" dirty="0"/>
          </a:p>
        </p:txBody>
      </p:sp>
    </p:spTree>
    <p:extLst>
      <p:ext uri="{BB962C8B-B14F-4D97-AF65-F5344CB8AC3E}">
        <p14:creationId xmlns:p14="http://schemas.microsoft.com/office/powerpoint/2010/main" val="3754041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5</a:t>
            </a:fld>
            <a:endParaRPr lang="es-ES" dirty="0"/>
          </a:p>
        </p:txBody>
      </p:sp>
    </p:spTree>
    <p:extLst>
      <p:ext uri="{BB962C8B-B14F-4D97-AF65-F5344CB8AC3E}">
        <p14:creationId xmlns:p14="http://schemas.microsoft.com/office/powerpoint/2010/main" val="34610764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6</a:t>
            </a:fld>
            <a:endParaRPr lang="es-ES" dirty="0"/>
          </a:p>
        </p:txBody>
      </p:sp>
    </p:spTree>
    <p:extLst>
      <p:ext uri="{BB962C8B-B14F-4D97-AF65-F5344CB8AC3E}">
        <p14:creationId xmlns:p14="http://schemas.microsoft.com/office/powerpoint/2010/main" val="91988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7</a:t>
            </a:fld>
            <a:endParaRPr lang="es-ES" dirty="0"/>
          </a:p>
        </p:txBody>
      </p:sp>
    </p:spTree>
    <p:extLst>
      <p:ext uri="{BB962C8B-B14F-4D97-AF65-F5344CB8AC3E}">
        <p14:creationId xmlns:p14="http://schemas.microsoft.com/office/powerpoint/2010/main" val="38852567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8</a:t>
            </a:fld>
            <a:endParaRPr lang="es-ES" dirty="0"/>
          </a:p>
        </p:txBody>
      </p:sp>
    </p:spTree>
    <p:extLst>
      <p:ext uri="{BB962C8B-B14F-4D97-AF65-F5344CB8AC3E}">
        <p14:creationId xmlns:p14="http://schemas.microsoft.com/office/powerpoint/2010/main" val="6387331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9</a:t>
            </a:fld>
            <a:endParaRPr lang="es-ES" dirty="0"/>
          </a:p>
        </p:txBody>
      </p:sp>
    </p:spTree>
    <p:extLst>
      <p:ext uri="{BB962C8B-B14F-4D97-AF65-F5344CB8AC3E}">
        <p14:creationId xmlns:p14="http://schemas.microsoft.com/office/powerpoint/2010/main" val="4157354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AF2DE2E2-D521-468E-B579-F578CE63AF2E}" type="slidenum">
              <a:rPr lang="es-ES" smtClean="0"/>
              <a:t>10</a:t>
            </a:fld>
            <a:endParaRPr lang="es-ES" dirty="0"/>
          </a:p>
        </p:txBody>
      </p:sp>
    </p:spTree>
    <p:extLst>
      <p:ext uri="{BB962C8B-B14F-4D97-AF65-F5344CB8AC3E}">
        <p14:creationId xmlns:p14="http://schemas.microsoft.com/office/powerpoint/2010/main" val="13957641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Master" Target="../slideMasters/slideMaster3.xml"/><Relationship Id="rId4" Type="http://schemas.openxmlformats.org/officeDocument/2006/relationships/image" Target="../media/image8.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429B2DF-8030-4596-90FB-2899D535DADF}" type="datetime1">
              <a:rPr lang="es-ES" smtClean="0"/>
              <a:t>19/05/2021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pic>
        <p:nvPicPr>
          <p:cNvPr id="7" name="Picture 6">
            <a:extLst>
              <a:ext uri="{FF2B5EF4-FFF2-40B4-BE49-F238E27FC236}">
                <a16:creationId xmlns:a16="http://schemas.microsoft.com/office/drawing/2014/main" id="{3592CF4B-15D7-4DE8-B160-8BDBC8478E92}"/>
              </a:ext>
            </a:extLst>
          </p:cNvPr>
          <p:cNvPicPr>
            <a:picLocks noChangeAspect="1"/>
          </p:cNvPicPr>
          <p:nvPr userDrawn="1"/>
        </p:nvPicPr>
        <p:blipFill>
          <a:blip r:embed="rId2"/>
          <a:stretch>
            <a:fillRect/>
          </a:stretch>
        </p:blipFill>
        <p:spPr>
          <a:xfrm>
            <a:off x="0" y="7743441"/>
            <a:ext cx="6858000" cy="915607"/>
          </a:xfrm>
          <a:prstGeom prst="rect">
            <a:avLst/>
          </a:prstGeom>
        </p:spPr>
      </p:pic>
      <p:sp>
        <p:nvSpPr>
          <p:cNvPr id="8" name="Rectangle 6">
            <a:extLst>
              <a:ext uri="{FF2B5EF4-FFF2-40B4-BE49-F238E27FC236}">
                <a16:creationId xmlns:a16="http://schemas.microsoft.com/office/drawing/2014/main" id="{6B0F37C8-A66A-432E-AF39-343BA0B6DF97}"/>
              </a:ext>
            </a:extLst>
          </p:cNvPr>
          <p:cNvSpPr txBox="1">
            <a:spLocks noChangeArrowheads="1"/>
          </p:cNvSpPr>
          <p:nvPr userDrawn="1"/>
        </p:nvSpPr>
        <p:spPr bwMode="auto">
          <a:xfrm>
            <a:off x="1447800" y="8241926"/>
            <a:ext cx="3587750" cy="513358"/>
          </a:xfrm>
          <a:prstGeom prst="rect">
            <a:avLst/>
          </a:prstGeom>
          <a:noFill/>
          <a:ln>
            <a:noFill/>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15913" indent="-157163">
              <a:defRPr sz="2400">
                <a:solidFill>
                  <a:schemeClr val="tx1"/>
                </a:solidFill>
                <a:latin typeface="Arial" panose="020B0604020202020204" pitchFamily="34" charset="0"/>
                <a:ea typeface="ＭＳ Ｐゴシック" panose="020B0600070205080204" pitchFamily="34" charset="-128"/>
              </a:defRPr>
            </a:lvl2pPr>
            <a:lvl3pPr marL="549275" indent="-74613">
              <a:defRPr sz="2400">
                <a:solidFill>
                  <a:schemeClr val="tx1"/>
                </a:solidFill>
                <a:latin typeface="Arial" panose="020B0604020202020204" pitchFamily="34" charset="0"/>
                <a:ea typeface="ＭＳ Ｐゴシック" panose="020B0600070205080204" pitchFamily="34" charset="-128"/>
              </a:defRPr>
            </a:lvl3pPr>
            <a:lvl4pPr marL="793750" indent="-80963">
              <a:defRPr sz="2400">
                <a:solidFill>
                  <a:schemeClr val="tx1"/>
                </a:solidFill>
                <a:latin typeface="Arial" panose="020B0604020202020204" pitchFamily="34" charset="0"/>
                <a:ea typeface="ＭＳ Ｐゴシック" panose="020B0600070205080204" pitchFamily="34" charset="-128"/>
              </a:defRPr>
            </a:lvl4pPr>
            <a:lvl5pPr marL="1109663" indent="412750">
              <a:defRPr sz="2400">
                <a:solidFill>
                  <a:schemeClr val="tx1"/>
                </a:solidFill>
                <a:latin typeface="Arial" panose="020B0604020202020204" pitchFamily="34" charset="0"/>
                <a:ea typeface="ＭＳ Ｐゴシック" panose="020B0600070205080204" pitchFamily="34" charset="-128"/>
              </a:defRPr>
            </a:lvl5pPr>
            <a:lvl6pPr marL="15668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0240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24812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29384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140000"/>
              </a:lnSpc>
              <a:spcBef>
                <a:spcPct val="70000"/>
              </a:spcBef>
              <a:defRPr/>
            </a:pPr>
            <a:r>
              <a:rPr lang="es-ES_tradnl" altLang="en-ES" sz="1155" i="1" dirty="0">
                <a:solidFill>
                  <a:schemeClr val="bg1"/>
                </a:solidFill>
                <a:latin typeface="IBM Plex Sans Condensed Medium" panose="020B0606050203000203" pitchFamily="34" charset="77"/>
              </a:rPr>
              <a:t>Madrid – 00 Mes 2020</a:t>
            </a:r>
          </a:p>
        </p:txBody>
      </p:sp>
      <p:pic>
        <p:nvPicPr>
          <p:cNvPr id="9" name="Picture 8">
            <a:extLst>
              <a:ext uri="{FF2B5EF4-FFF2-40B4-BE49-F238E27FC236}">
                <a16:creationId xmlns:a16="http://schemas.microsoft.com/office/drawing/2014/main" id="{46E0479B-2363-4270-A3CD-515217AFB81D}"/>
              </a:ext>
            </a:extLst>
          </p:cNvPr>
          <p:cNvPicPr>
            <a:picLocks noChangeAspect="1"/>
          </p:cNvPicPr>
          <p:nvPr userDrawn="1"/>
        </p:nvPicPr>
        <p:blipFill>
          <a:blip r:embed="rId3"/>
          <a:stretch>
            <a:fillRect/>
          </a:stretch>
        </p:blipFill>
        <p:spPr>
          <a:xfrm>
            <a:off x="0" y="1618255"/>
            <a:ext cx="6858000" cy="483964"/>
          </a:xfrm>
          <a:prstGeom prst="rect">
            <a:avLst/>
          </a:prstGeom>
        </p:spPr>
      </p:pic>
      <p:sp>
        <p:nvSpPr>
          <p:cNvPr id="10" name="Rectangle 9">
            <a:extLst>
              <a:ext uri="{FF2B5EF4-FFF2-40B4-BE49-F238E27FC236}">
                <a16:creationId xmlns:a16="http://schemas.microsoft.com/office/drawing/2014/main" id="{C87B7635-0694-4FDE-98BF-A9A432440AF0}"/>
              </a:ext>
            </a:extLst>
          </p:cNvPr>
          <p:cNvSpPr/>
          <p:nvPr userDrawn="1"/>
        </p:nvSpPr>
        <p:spPr>
          <a:xfrm>
            <a:off x="0" y="8659048"/>
            <a:ext cx="6858000" cy="1246952"/>
          </a:xfrm>
          <a:prstGeom prst="rect">
            <a:avLst/>
          </a:prstGeom>
          <a:solidFill>
            <a:srgbClr val="577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891" dirty="0"/>
          </a:p>
        </p:txBody>
      </p:sp>
      <p:sp>
        <p:nvSpPr>
          <p:cNvPr id="11" name="Rectangle 10">
            <a:extLst>
              <a:ext uri="{FF2B5EF4-FFF2-40B4-BE49-F238E27FC236}">
                <a16:creationId xmlns:a16="http://schemas.microsoft.com/office/drawing/2014/main" id="{CC45A4F5-D771-4AF5-8E00-9EE74CF2D06E}"/>
              </a:ext>
            </a:extLst>
          </p:cNvPr>
          <p:cNvSpPr/>
          <p:nvPr userDrawn="1"/>
        </p:nvSpPr>
        <p:spPr>
          <a:xfrm>
            <a:off x="0" y="0"/>
            <a:ext cx="6858000" cy="1644416"/>
          </a:xfrm>
          <a:prstGeom prst="rect">
            <a:avLst/>
          </a:prstGeom>
          <a:solidFill>
            <a:srgbClr val="577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891" dirty="0"/>
          </a:p>
        </p:txBody>
      </p:sp>
    </p:spTree>
    <p:extLst>
      <p:ext uri="{BB962C8B-B14F-4D97-AF65-F5344CB8AC3E}">
        <p14:creationId xmlns:p14="http://schemas.microsoft.com/office/powerpoint/2010/main" val="3367364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19D60-E716-4232-862C-03393323B29B}" type="datetime1">
              <a:rPr lang="es-ES" smtClean="0"/>
              <a:t>19/05/2021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45636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785240-7C4B-4129-AE07-270E71AAA6C1}" type="datetime1">
              <a:rPr lang="es-ES" smtClean="0"/>
              <a:t>19/05/2021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2331705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solidFill>
                  <a:srgbClr val="E95270"/>
                </a:solidFill>
                <a:latin typeface="IBM Plex Sans Condensed Light" panose="020B0406050203000203"/>
              </a:defRPr>
            </a:lvl1pPr>
          </a:lstStyle>
          <a:p>
            <a:r>
              <a:rPr lang="en-US" dirty="0"/>
              <a:t>Click to edit Master title style</a:t>
            </a:r>
          </a:p>
        </p:txBody>
      </p:sp>
      <p:sp>
        <p:nvSpPr>
          <p:cNvPr id="3" name="Content Placeholder 2"/>
          <p:cNvSpPr>
            <a:spLocks noGrp="1"/>
          </p:cNvSpPr>
          <p:nvPr>
            <p:ph sz="half" idx="1"/>
          </p:nvPr>
        </p:nvSpPr>
        <p:spPr>
          <a:xfrm>
            <a:off x="471488" y="2637014"/>
            <a:ext cx="2914650" cy="6285266"/>
          </a:xfrm>
        </p:spPr>
        <p:txBody>
          <a:bodyPr/>
          <a:lstStyle>
            <a:lvl1pPr>
              <a:defRPr sz="1050">
                <a:latin typeface="IBM Plex Sans Condensed Light" panose="020B0406050203000203"/>
              </a:defRPr>
            </a:lvl1pPr>
            <a:lvl2pPr>
              <a:defRPr sz="1050">
                <a:latin typeface="IBM Plex Sans Condensed Light" panose="020B0406050203000203"/>
              </a:defRPr>
            </a:lvl2pPr>
            <a:lvl3pPr>
              <a:defRPr sz="1050">
                <a:latin typeface="IBM Plex Sans Condensed Light" panose="020B0406050203000203"/>
              </a:defRPr>
            </a:lvl3pPr>
            <a:lvl4pPr>
              <a:defRPr sz="1050">
                <a:latin typeface="IBM Plex Sans Condensed Light" panose="020B0406050203000203"/>
              </a:defRPr>
            </a:lvl4pPr>
            <a:lvl5pPr>
              <a:defRPr sz="1050">
                <a:latin typeface="IBM Plex Sans Condensed Light" panose="020B040605020300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71863" y="2637014"/>
            <a:ext cx="2914650" cy="6285266"/>
          </a:xfrm>
        </p:spPr>
        <p:txBody>
          <a:bodyPr/>
          <a:lstStyle>
            <a:lvl1pPr>
              <a:defRPr sz="1050">
                <a:latin typeface="IBM Plex Sans Condensed Light" panose="020B0406050203000203"/>
              </a:defRPr>
            </a:lvl1pPr>
            <a:lvl2pPr>
              <a:defRPr sz="1050">
                <a:latin typeface="IBM Plex Sans Condensed Light" panose="020B0406050203000203"/>
              </a:defRPr>
            </a:lvl2pPr>
            <a:lvl3pPr>
              <a:defRPr sz="1050">
                <a:latin typeface="IBM Plex Sans Condensed Light" panose="020B0406050203000203"/>
              </a:defRPr>
            </a:lvl3pPr>
            <a:lvl4pPr>
              <a:defRPr sz="1050">
                <a:latin typeface="IBM Plex Sans Condensed Light" panose="020B0406050203000203"/>
              </a:defRPr>
            </a:lvl4pPr>
            <a:lvl5pPr>
              <a:defRPr sz="1050">
                <a:latin typeface="IBM Plex Sans Condensed Light" panose="020B040605020300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E2B9D9F-7EAB-43F1-835C-77C4AD1F8040}" type="datetime1">
              <a:rPr lang="es-ES" smtClean="0"/>
              <a:t>19/05/2021</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a:xfrm>
            <a:off x="2657475" y="9195553"/>
            <a:ext cx="1543050" cy="527403"/>
          </a:xfrm>
        </p:spPr>
        <p:txBody>
          <a:bodyPr/>
          <a:lstStyle>
            <a:lvl1pPr algn="ctr">
              <a:defRPr/>
            </a:lvl1pPr>
          </a:lstStyle>
          <a:p>
            <a:fld id="{13812C7F-AE19-4CF1-BB61-4BBD39B95CCF}" type="slidenum">
              <a:rPr lang="es-ES" smtClean="0"/>
              <a:pPr/>
              <a:t>‹Nº›</a:t>
            </a:fld>
            <a:endParaRPr lang="es-ES" dirty="0"/>
          </a:p>
        </p:txBody>
      </p:sp>
      <p:sp>
        <p:nvSpPr>
          <p:cNvPr id="9" name="Rectangle 8">
            <a:extLst>
              <a:ext uri="{FF2B5EF4-FFF2-40B4-BE49-F238E27FC236}">
                <a16:creationId xmlns:a16="http://schemas.microsoft.com/office/drawing/2014/main" id="{E5FA46C8-DD3C-4FFE-A003-51A924FB6A01}"/>
              </a:ext>
            </a:extLst>
          </p:cNvPr>
          <p:cNvSpPr/>
          <p:nvPr userDrawn="1"/>
        </p:nvSpPr>
        <p:spPr>
          <a:xfrm>
            <a:off x="6586495" y="9440367"/>
            <a:ext cx="86498" cy="45719"/>
          </a:xfrm>
          <a:prstGeom prst="rect">
            <a:avLst/>
          </a:prstGeom>
          <a:solidFill>
            <a:srgbClr val="E95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 name="Picture 9" descr="A picture containing drawing&#10;&#10;Description automatically generated">
            <a:extLst>
              <a:ext uri="{FF2B5EF4-FFF2-40B4-BE49-F238E27FC236}">
                <a16:creationId xmlns:a16="http://schemas.microsoft.com/office/drawing/2014/main" id="{9F92CEF1-06F1-4BF4-9C1F-AC7AF6D540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5604" y="9231005"/>
            <a:ext cx="1057140" cy="429668"/>
          </a:xfrm>
          <a:prstGeom prst="rect">
            <a:avLst/>
          </a:prstGeom>
        </p:spPr>
      </p:pic>
      <p:pic>
        <p:nvPicPr>
          <p:cNvPr id="14" name="Imagen 13" descr="Imagen que contiene dibujo, señal&#10;&#10;Descripción generada automáticamente">
            <a:extLst>
              <a:ext uri="{FF2B5EF4-FFF2-40B4-BE49-F238E27FC236}">
                <a16:creationId xmlns:a16="http://schemas.microsoft.com/office/drawing/2014/main" id="{0CB9AE6A-B08C-4FBB-A480-60155CE3F2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329371" y="9283103"/>
            <a:ext cx="1057141" cy="314528"/>
          </a:xfrm>
          <a:prstGeom prst="rect">
            <a:avLst/>
          </a:prstGeom>
        </p:spPr>
      </p:pic>
      <p:pic>
        <p:nvPicPr>
          <p:cNvPr id="2050" name="Picture 2" descr="UTECA">
            <a:extLst>
              <a:ext uri="{FF2B5EF4-FFF2-40B4-BE49-F238E27FC236}">
                <a16:creationId xmlns:a16="http://schemas.microsoft.com/office/drawing/2014/main" id="{3275CF0A-69C1-4AF2-B034-05310F0D633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104749" y="165060"/>
            <a:ext cx="2281763" cy="48751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UTECA | Televisión Comercial en Abierto - UTECA">
            <a:extLst>
              <a:ext uri="{FF2B5EF4-FFF2-40B4-BE49-F238E27FC236}">
                <a16:creationId xmlns:a16="http://schemas.microsoft.com/office/drawing/2014/main" id="{AFD0EC55-4DC3-4B67-BCF0-4B3141C83625}"/>
              </a:ext>
            </a:extLst>
          </p:cNvPr>
          <p:cNvPicPr>
            <a:picLocks noChangeAspect="1" noChangeArrowheads="1"/>
          </p:cNvPicPr>
          <p:nvPr userDrawn="1"/>
        </p:nvPicPr>
        <p:blipFill rotWithShape="1">
          <a:blip r:embed="rId5">
            <a:extLst>
              <a:ext uri="{28A0092B-C50C-407E-A947-70E740481C1C}">
                <a14:useLocalDpi xmlns:a14="http://schemas.microsoft.com/office/drawing/2010/main" val="0"/>
              </a:ext>
            </a:extLst>
          </a:blip>
          <a:srcRect l="20371" t="57152" r="31666" b="28576"/>
          <a:stretch/>
        </p:blipFill>
        <p:spPr bwMode="auto">
          <a:xfrm>
            <a:off x="465604" y="189044"/>
            <a:ext cx="2310933" cy="481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03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16A23F-C172-42FD-915C-FE93F2E10242}" type="datetime1">
              <a:rPr lang="es-ES" smtClean="0"/>
              <a:t>19/05/2021</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510969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18951-98E9-4F52-9C37-5B5D41ADBC39}" type="datetime1">
              <a:rPr lang="es-ES" smtClean="0"/>
              <a:t>19/05/2021</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25528984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4C5EE-0F4B-45DB-9634-425D64C19853}" type="datetime1">
              <a:rPr lang="es-ES" smtClean="0"/>
              <a:t>19/05/2021</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1906575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A57C873-E30C-4F43-9F98-F7579EF1CFBC}" type="datetime1">
              <a:rPr lang="es-ES" smtClean="0"/>
              <a:t>19/05/2021</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38763468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DF32849-9CF1-4118-B6B7-08227A071E82}" type="datetime1">
              <a:rPr lang="es-ES" smtClean="0"/>
              <a:t>19/05/2021</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95557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C6C2C9-5767-4D4D-A82A-CD5F6FE94336}" type="datetime1">
              <a:rPr lang="es-ES" smtClean="0"/>
              <a:t>19/05/2021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1710215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251C44-EBA8-4CD9-9BD0-5AA2D64299DE}" type="datetime1">
              <a:rPr lang="es-ES" smtClean="0"/>
              <a:t>19/05/2021</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Tree>
    <p:extLst>
      <p:ext uri="{BB962C8B-B14F-4D97-AF65-F5344CB8AC3E}">
        <p14:creationId xmlns:p14="http://schemas.microsoft.com/office/powerpoint/2010/main" val="457125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429B2DF-8030-4596-90FB-2899D535DADF}"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pic>
        <p:nvPicPr>
          <p:cNvPr id="7" name="Picture 6">
            <a:extLst>
              <a:ext uri="{FF2B5EF4-FFF2-40B4-BE49-F238E27FC236}">
                <a16:creationId xmlns:a16="http://schemas.microsoft.com/office/drawing/2014/main" id="{3592CF4B-15D7-4DE8-B160-8BDBC8478E92}"/>
              </a:ext>
            </a:extLst>
          </p:cNvPr>
          <p:cNvPicPr>
            <a:picLocks noChangeAspect="1"/>
          </p:cNvPicPr>
          <p:nvPr userDrawn="1"/>
        </p:nvPicPr>
        <p:blipFill>
          <a:blip r:embed="rId2"/>
          <a:stretch>
            <a:fillRect/>
          </a:stretch>
        </p:blipFill>
        <p:spPr>
          <a:xfrm>
            <a:off x="0" y="7743441"/>
            <a:ext cx="6858000" cy="915607"/>
          </a:xfrm>
          <a:prstGeom prst="rect">
            <a:avLst/>
          </a:prstGeom>
        </p:spPr>
      </p:pic>
      <p:sp>
        <p:nvSpPr>
          <p:cNvPr id="8" name="Rectangle 6">
            <a:extLst>
              <a:ext uri="{FF2B5EF4-FFF2-40B4-BE49-F238E27FC236}">
                <a16:creationId xmlns:a16="http://schemas.microsoft.com/office/drawing/2014/main" id="{6B0F37C8-A66A-432E-AF39-343BA0B6DF97}"/>
              </a:ext>
            </a:extLst>
          </p:cNvPr>
          <p:cNvSpPr txBox="1">
            <a:spLocks noChangeArrowheads="1"/>
          </p:cNvSpPr>
          <p:nvPr userDrawn="1"/>
        </p:nvSpPr>
        <p:spPr bwMode="auto">
          <a:xfrm>
            <a:off x="1447800" y="8241926"/>
            <a:ext cx="3587750" cy="513358"/>
          </a:xfrm>
          <a:prstGeom prst="rect">
            <a:avLst/>
          </a:prstGeom>
          <a:noFill/>
          <a:ln>
            <a:noFill/>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15913" indent="-157163">
              <a:defRPr sz="2400">
                <a:solidFill>
                  <a:schemeClr val="tx1"/>
                </a:solidFill>
                <a:latin typeface="Arial" panose="020B0604020202020204" pitchFamily="34" charset="0"/>
                <a:ea typeface="ＭＳ Ｐゴシック" panose="020B0600070205080204" pitchFamily="34" charset="-128"/>
              </a:defRPr>
            </a:lvl2pPr>
            <a:lvl3pPr marL="549275" indent="-74613">
              <a:defRPr sz="2400">
                <a:solidFill>
                  <a:schemeClr val="tx1"/>
                </a:solidFill>
                <a:latin typeface="Arial" panose="020B0604020202020204" pitchFamily="34" charset="0"/>
                <a:ea typeface="ＭＳ Ｐゴシック" panose="020B0600070205080204" pitchFamily="34" charset="-128"/>
              </a:defRPr>
            </a:lvl3pPr>
            <a:lvl4pPr marL="793750" indent="-80963">
              <a:defRPr sz="2400">
                <a:solidFill>
                  <a:schemeClr val="tx1"/>
                </a:solidFill>
                <a:latin typeface="Arial" panose="020B0604020202020204" pitchFamily="34" charset="0"/>
                <a:ea typeface="ＭＳ Ｐゴシック" panose="020B0600070205080204" pitchFamily="34" charset="-128"/>
              </a:defRPr>
            </a:lvl4pPr>
            <a:lvl5pPr marL="1109663" indent="412750">
              <a:defRPr sz="2400">
                <a:solidFill>
                  <a:schemeClr val="tx1"/>
                </a:solidFill>
                <a:latin typeface="Arial" panose="020B0604020202020204" pitchFamily="34" charset="0"/>
                <a:ea typeface="ＭＳ Ｐゴシック" panose="020B0600070205080204" pitchFamily="34" charset="-128"/>
              </a:defRPr>
            </a:lvl5pPr>
            <a:lvl6pPr marL="15668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0240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24812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29384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140000"/>
              </a:lnSpc>
              <a:spcBef>
                <a:spcPct val="70000"/>
              </a:spcBef>
              <a:defRPr/>
            </a:pPr>
            <a:r>
              <a:rPr lang="es-ES_tradnl" altLang="en-ES" sz="1155" i="1" dirty="0">
                <a:solidFill>
                  <a:schemeClr val="bg1"/>
                </a:solidFill>
                <a:latin typeface="IBM Plex Sans Condensed Medium" panose="020B0606050203000203" pitchFamily="34" charset="77"/>
              </a:rPr>
              <a:t>Madrid – 00 Mes 2020</a:t>
            </a:r>
          </a:p>
        </p:txBody>
      </p:sp>
      <p:pic>
        <p:nvPicPr>
          <p:cNvPr id="9" name="Picture 8">
            <a:extLst>
              <a:ext uri="{FF2B5EF4-FFF2-40B4-BE49-F238E27FC236}">
                <a16:creationId xmlns:a16="http://schemas.microsoft.com/office/drawing/2014/main" id="{46E0479B-2363-4270-A3CD-515217AFB81D}"/>
              </a:ext>
            </a:extLst>
          </p:cNvPr>
          <p:cNvPicPr>
            <a:picLocks noChangeAspect="1"/>
          </p:cNvPicPr>
          <p:nvPr userDrawn="1"/>
        </p:nvPicPr>
        <p:blipFill>
          <a:blip r:embed="rId3"/>
          <a:stretch>
            <a:fillRect/>
          </a:stretch>
        </p:blipFill>
        <p:spPr>
          <a:xfrm>
            <a:off x="0" y="1618255"/>
            <a:ext cx="6858000" cy="483964"/>
          </a:xfrm>
          <a:prstGeom prst="rect">
            <a:avLst/>
          </a:prstGeom>
        </p:spPr>
      </p:pic>
      <p:sp>
        <p:nvSpPr>
          <p:cNvPr id="10" name="Rectangle 9">
            <a:extLst>
              <a:ext uri="{FF2B5EF4-FFF2-40B4-BE49-F238E27FC236}">
                <a16:creationId xmlns:a16="http://schemas.microsoft.com/office/drawing/2014/main" id="{C87B7635-0694-4FDE-98BF-A9A432440AF0}"/>
              </a:ext>
            </a:extLst>
          </p:cNvPr>
          <p:cNvSpPr/>
          <p:nvPr userDrawn="1"/>
        </p:nvSpPr>
        <p:spPr>
          <a:xfrm>
            <a:off x="0" y="8659048"/>
            <a:ext cx="6858000" cy="1246952"/>
          </a:xfrm>
          <a:prstGeom prst="rect">
            <a:avLst/>
          </a:prstGeom>
          <a:solidFill>
            <a:srgbClr val="577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891" dirty="0"/>
          </a:p>
        </p:txBody>
      </p:sp>
      <p:sp>
        <p:nvSpPr>
          <p:cNvPr id="11" name="Rectangle 10">
            <a:extLst>
              <a:ext uri="{FF2B5EF4-FFF2-40B4-BE49-F238E27FC236}">
                <a16:creationId xmlns:a16="http://schemas.microsoft.com/office/drawing/2014/main" id="{CC45A4F5-D771-4AF5-8E00-9EE74CF2D06E}"/>
              </a:ext>
            </a:extLst>
          </p:cNvPr>
          <p:cNvSpPr/>
          <p:nvPr userDrawn="1"/>
        </p:nvSpPr>
        <p:spPr>
          <a:xfrm>
            <a:off x="0" y="0"/>
            <a:ext cx="6858000" cy="1644416"/>
          </a:xfrm>
          <a:prstGeom prst="rect">
            <a:avLst/>
          </a:prstGeom>
          <a:solidFill>
            <a:srgbClr val="577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891" dirty="0"/>
          </a:p>
        </p:txBody>
      </p:sp>
    </p:spTree>
    <p:extLst>
      <p:ext uri="{BB962C8B-B14F-4D97-AF65-F5344CB8AC3E}">
        <p14:creationId xmlns:p14="http://schemas.microsoft.com/office/powerpoint/2010/main" val="2560716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19D60-E716-4232-862C-03393323B29B}"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
        <p:nvSpPr>
          <p:cNvPr id="7" name="TextBox 6">
            <a:extLst>
              <a:ext uri="{FF2B5EF4-FFF2-40B4-BE49-F238E27FC236}">
                <a16:creationId xmlns:a16="http://schemas.microsoft.com/office/drawing/2014/main" id="{BAB4597E-EEFC-4A12-90BD-78373A9D3BF2}"/>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bg1"/>
                </a:solidFill>
              </a:rPr>
              <a:pPr marL="0" indent="0" algn="ctr">
                <a:spcBef>
                  <a:spcPts val="600"/>
                </a:spcBef>
                <a:buSzPct val="100000"/>
                <a:buFont typeface="Arial"/>
                <a:buNone/>
              </a:pPr>
              <a:t>‹Nº›</a:t>
            </a:fld>
            <a:endParaRPr lang="es-ES" sz="650" noProof="0" dirty="0">
              <a:solidFill>
                <a:schemeClr val="bg1"/>
              </a:solidFill>
            </a:endParaRPr>
          </a:p>
        </p:txBody>
      </p:sp>
    </p:spTree>
    <p:extLst>
      <p:ext uri="{BB962C8B-B14F-4D97-AF65-F5344CB8AC3E}">
        <p14:creationId xmlns:p14="http://schemas.microsoft.com/office/powerpoint/2010/main" val="912115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785240-7C4B-4129-AE07-270E71AAA6C1}"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TextBox 5">
            <a:extLst>
              <a:ext uri="{FF2B5EF4-FFF2-40B4-BE49-F238E27FC236}">
                <a16:creationId xmlns:a16="http://schemas.microsoft.com/office/drawing/2014/main" id="{64FA6DCD-5F46-4FC7-A1B7-722D223650BD}"/>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3530608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solidFill>
                  <a:srgbClr val="E95270"/>
                </a:solidFill>
                <a:latin typeface="IBM Plex Sans Condensed Light" panose="020B0406050203000203"/>
              </a:defRPr>
            </a:lvl1pPr>
          </a:lstStyle>
          <a:p>
            <a:r>
              <a:rPr lang="en-US" dirty="0"/>
              <a:t>Click to edit Master title style</a:t>
            </a:r>
          </a:p>
        </p:txBody>
      </p:sp>
      <p:sp>
        <p:nvSpPr>
          <p:cNvPr id="3" name="Content Placeholder 2"/>
          <p:cNvSpPr>
            <a:spLocks noGrp="1"/>
          </p:cNvSpPr>
          <p:nvPr>
            <p:ph sz="half" idx="1"/>
          </p:nvPr>
        </p:nvSpPr>
        <p:spPr>
          <a:xfrm>
            <a:off x="471488" y="2637014"/>
            <a:ext cx="2914650" cy="6285266"/>
          </a:xfrm>
        </p:spPr>
        <p:txBody>
          <a:bodyPr/>
          <a:lstStyle>
            <a:lvl1pPr>
              <a:defRPr sz="1050">
                <a:latin typeface="IBM Plex Sans Condensed Light" panose="020B0406050203000203"/>
              </a:defRPr>
            </a:lvl1pPr>
            <a:lvl2pPr>
              <a:defRPr sz="1050">
                <a:latin typeface="IBM Plex Sans Condensed Light" panose="020B0406050203000203"/>
              </a:defRPr>
            </a:lvl2pPr>
            <a:lvl3pPr>
              <a:defRPr sz="1050">
                <a:latin typeface="IBM Plex Sans Condensed Light" panose="020B0406050203000203"/>
              </a:defRPr>
            </a:lvl3pPr>
            <a:lvl4pPr>
              <a:defRPr sz="1050">
                <a:latin typeface="IBM Plex Sans Condensed Light" panose="020B0406050203000203"/>
              </a:defRPr>
            </a:lvl4pPr>
            <a:lvl5pPr>
              <a:defRPr sz="1050">
                <a:latin typeface="IBM Plex Sans Condensed Light" panose="020B040605020300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71863" y="2637014"/>
            <a:ext cx="2914650" cy="6285266"/>
          </a:xfrm>
        </p:spPr>
        <p:txBody>
          <a:bodyPr/>
          <a:lstStyle>
            <a:lvl1pPr>
              <a:defRPr sz="1050">
                <a:latin typeface="IBM Plex Sans Condensed Light" panose="020B0406050203000203"/>
              </a:defRPr>
            </a:lvl1pPr>
            <a:lvl2pPr>
              <a:defRPr sz="1050">
                <a:latin typeface="IBM Plex Sans Condensed Light" panose="020B0406050203000203"/>
              </a:defRPr>
            </a:lvl2pPr>
            <a:lvl3pPr>
              <a:defRPr sz="1050">
                <a:latin typeface="IBM Plex Sans Condensed Light" panose="020B0406050203000203"/>
              </a:defRPr>
            </a:lvl3pPr>
            <a:lvl4pPr>
              <a:defRPr sz="1050">
                <a:latin typeface="IBM Plex Sans Condensed Light" panose="020B0406050203000203"/>
              </a:defRPr>
            </a:lvl4pPr>
            <a:lvl5pPr>
              <a:defRPr sz="1050">
                <a:latin typeface="IBM Plex Sans Condensed Light" panose="020B040605020300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E2B9D9F-7EAB-43F1-835C-77C4AD1F8040}" type="datetime1">
              <a:rPr lang="es-ES" smtClean="0"/>
              <a:t>19/05/2021</a:t>
            </a:fld>
            <a:endParaRPr lang="es-ES" dirty="0"/>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9" name="Rectangle 8">
            <a:extLst>
              <a:ext uri="{FF2B5EF4-FFF2-40B4-BE49-F238E27FC236}">
                <a16:creationId xmlns:a16="http://schemas.microsoft.com/office/drawing/2014/main" id="{E5FA46C8-DD3C-4FFE-A003-51A924FB6A01}"/>
              </a:ext>
            </a:extLst>
          </p:cNvPr>
          <p:cNvSpPr/>
          <p:nvPr userDrawn="1"/>
        </p:nvSpPr>
        <p:spPr>
          <a:xfrm>
            <a:off x="6586495" y="9440367"/>
            <a:ext cx="86498" cy="45719"/>
          </a:xfrm>
          <a:prstGeom prst="rect">
            <a:avLst/>
          </a:prstGeom>
          <a:solidFill>
            <a:srgbClr val="E95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 name="Picture 9" descr="A picture containing drawing&#10;&#10;Description automatically generated">
            <a:extLst>
              <a:ext uri="{FF2B5EF4-FFF2-40B4-BE49-F238E27FC236}">
                <a16:creationId xmlns:a16="http://schemas.microsoft.com/office/drawing/2014/main" id="{9F92CEF1-06F1-4BF4-9C1F-AC7AF6D540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5604" y="9231004"/>
            <a:ext cx="1297604" cy="527403"/>
          </a:xfrm>
          <a:prstGeom prst="rect">
            <a:avLst/>
          </a:prstGeom>
        </p:spPr>
      </p:pic>
      <p:pic>
        <p:nvPicPr>
          <p:cNvPr id="14" name="Imagen 13" descr="Imagen que contiene dibujo, señal&#10;&#10;Descripción generada automáticamente">
            <a:extLst>
              <a:ext uri="{FF2B5EF4-FFF2-40B4-BE49-F238E27FC236}">
                <a16:creationId xmlns:a16="http://schemas.microsoft.com/office/drawing/2014/main" id="{0CB9AE6A-B08C-4FBB-A480-60155CE3F2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27439" y="9284570"/>
            <a:ext cx="1430784" cy="425697"/>
          </a:xfrm>
          <a:prstGeom prst="rect">
            <a:avLst/>
          </a:prstGeom>
        </p:spPr>
      </p:pic>
      <p:pic>
        <p:nvPicPr>
          <p:cNvPr id="11" name="Imagen 10">
            <a:extLst>
              <a:ext uri="{FF2B5EF4-FFF2-40B4-BE49-F238E27FC236}">
                <a16:creationId xmlns:a16="http://schemas.microsoft.com/office/drawing/2014/main" id="{5DE49678-9EBF-422A-8176-01ABE9AC29C6}"/>
              </a:ext>
            </a:extLst>
          </p:cNvPr>
          <p:cNvPicPr>
            <a:picLocks noChangeAspect="1"/>
          </p:cNvPicPr>
          <p:nvPr userDrawn="1"/>
        </p:nvPicPr>
        <p:blipFill>
          <a:blip r:embed="rId4"/>
          <a:stretch>
            <a:fillRect/>
          </a:stretch>
        </p:blipFill>
        <p:spPr>
          <a:xfrm>
            <a:off x="1493352" y="143054"/>
            <a:ext cx="3871296" cy="323116"/>
          </a:xfrm>
          <a:prstGeom prst="rect">
            <a:avLst/>
          </a:prstGeom>
        </p:spPr>
      </p:pic>
      <p:sp>
        <p:nvSpPr>
          <p:cNvPr id="12" name="TextBox 11">
            <a:extLst>
              <a:ext uri="{FF2B5EF4-FFF2-40B4-BE49-F238E27FC236}">
                <a16:creationId xmlns:a16="http://schemas.microsoft.com/office/drawing/2014/main" id="{DBCE40E3-874F-49A7-8FF5-75275D74711A}"/>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4040208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16A23F-C172-42FD-915C-FE93F2E10242}" type="datetime1">
              <a:rPr lang="es-ES" smtClean="0"/>
              <a:t>19/05/2021</a:t>
            </a:fld>
            <a:endParaRPr lang="es-ES" dirty="0"/>
          </a:p>
        </p:txBody>
      </p:sp>
      <p:sp>
        <p:nvSpPr>
          <p:cNvPr id="8" name="Footer Placeholder 7"/>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9" name="Slide Number Placeholder 8"/>
          <p:cNvSpPr>
            <a:spLocks noGrp="1"/>
          </p:cNvSpPr>
          <p:nvPr>
            <p:ph type="sldNum" sz="quarter" idx="12"/>
          </p:nvPr>
        </p:nvSpPr>
        <p:spPr/>
        <p:txBody>
          <a:bodyPr/>
          <a:lstStyle/>
          <a:p>
            <a:fld id="{13812C7F-AE19-4CF1-BB61-4BBD39B95CCF}" type="slidenum">
              <a:rPr lang="es-ES" smtClean="0"/>
              <a:t>‹Nº›</a:t>
            </a:fld>
            <a:endParaRPr lang="es-ES" dirty="0"/>
          </a:p>
        </p:txBody>
      </p:sp>
      <p:sp>
        <p:nvSpPr>
          <p:cNvPr id="10" name="TextBox 9">
            <a:extLst>
              <a:ext uri="{FF2B5EF4-FFF2-40B4-BE49-F238E27FC236}">
                <a16:creationId xmlns:a16="http://schemas.microsoft.com/office/drawing/2014/main" id="{315B1ACB-E522-4167-BF47-4CA28A0F99B6}"/>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6095141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18951-98E9-4F52-9C37-5B5D41ADBC39}" type="datetime1">
              <a:rPr lang="es-ES" smtClean="0"/>
              <a:t>19/05/2021</a:t>
            </a:fld>
            <a:endParaRPr lang="es-ES" dirty="0"/>
          </a:p>
        </p:txBody>
      </p:sp>
      <p:sp>
        <p:nvSpPr>
          <p:cNvPr id="4" name="Footer Placeholder 3"/>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5" name="Slide Number Placeholder 4"/>
          <p:cNvSpPr>
            <a:spLocks noGrp="1"/>
          </p:cNvSpPr>
          <p:nvPr>
            <p:ph type="sldNum" sz="quarter" idx="12"/>
          </p:nvPr>
        </p:nvSpPr>
        <p:spPr/>
        <p:txBody>
          <a:bodyPr/>
          <a:lstStyle/>
          <a:p>
            <a:fld id="{13812C7F-AE19-4CF1-BB61-4BBD39B95CCF}" type="slidenum">
              <a:rPr lang="es-ES" smtClean="0"/>
              <a:t>‹Nº›</a:t>
            </a:fld>
            <a:endParaRPr lang="es-ES" dirty="0"/>
          </a:p>
        </p:txBody>
      </p:sp>
      <p:sp>
        <p:nvSpPr>
          <p:cNvPr id="6" name="TextBox 5">
            <a:extLst>
              <a:ext uri="{FF2B5EF4-FFF2-40B4-BE49-F238E27FC236}">
                <a16:creationId xmlns:a16="http://schemas.microsoft.com/office/drawing/2014/main" id="{13E0AB58-647B-4E4F-A436-8F20320EB7F3}"/>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2084410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4C5EE-0F4B-45DB-9634-425D64C19853}" type="datetime1">
              <a:rPr lang="es-ES" smtClean="0"/>
              <a:t>19/05/2021</a:t>
            </a:fld>
            <a:endParaRPr lang="es-ES" dirty="0"/>
          </a:p>
        </p:txBody>
      </p:sp>
      <p:sp>
        <p:nvSpPr>
          <p:cNvPr id="3" name="Footer Placeholder 2"/>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4" name="Slide Number Placeholder 3"/>
          <p:cNvSpPr>
            <a:spLocks noGrp="1"/>
          </p:cNvSpPr>
          <p:nvPr>
            <p:ph type="sldNum" sz="quarter" idx="12"/>
          </p:nvPr>
        </p:nvSpPr>
        <p:spPr/>
        <p:txBody>
          <a:bodyPr/>
          <a:lstStyle/>
          <a:p>
            <a:fld id="{13812C7F-AE19-4CF1-BB61-4BBD39B95CCF}" type="slidenum">
              <a:rPr lang="es-ES" smtClean="0"/>
              <a:t>‹Nº›</a:t>
            </a:fld>
            <a:endParaRPr lang="es-ES" dirty="0"/>
          </a:p>
        </p:txBody>
      </p:sp>
      <p:sp>
        <p:nvSpPr>
          <p:cNvPr id="5" name="TextBox 4">
            <a:extLst>
              <a:ext uri="{FF2B5EF4-FFF2-40B4-BE49-F238E27FC236}">
                <a16:creationId xmlns:a16="http://schemas.microsoft.com/office/drawing/2014/main" id="{128F93F6-D7A3-4D5B-9072-2B8588B1A210}"/>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6960763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A57C873-E30C-4F43-9F98-F7579EF1CFBC}" type="datetime1">
              <a:rPr lang="es-ES" smtClean="0"/>
              <a:t>19/05/2021</a:t>
            </a:fld>
            <a:endParaRPr lang="es-ES" dirty="0"/>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7" name="Slide Number Placeholder 6"/>
          <p:cNvSpPr>
            <a:spLocks noGrp="1"/>
          </p:cNvSpPr>
          <p:nvPr>
            <p:ph type="sldNum" sz="quarter" idx="12"/>
          </p:nvPr>
        </p:nvSpPr>
        <p:spPr/>
        <p:txBody>
          <a:bodyPr/>
          <a:lstStyle/>
          <a:p>
            <a:fld id="{13812C7F-AE19-4CF1-BB61-4BBD39B95CCF}" type="slidenum">
              <a:rPr lang="es-ES" smtClean="0"/>
              <a:t>‹Nº›</a:t>
            </a:fld>
            <a:endParaRPr lang="es-ES" dirty="0"/>
          </a:p>
        </p:txBody>
      </p:sp>
      <p:sp>
        <p:nvSpPr>
          <p:cNvPr id="8" name="TextBox 7">
            <a:extLst>
              <a:ext uri="{FF2B5EF4-FFF2-40B4-BE49-F238E27FC236}">
                <a16:creationId xmlns:a16="http://schemas.microsoft.com/office/drawing/2014/main" id="{5AD97707-D762-41D3-B1E8-3BAF231E43B1}"/>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4244972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DF32849-9CF1-4118-B6B7-08227A071E82}" type="datetime1">
              <a:rPr lang="es-ES" smtClean="0"/>
              <a:t>19/05/2021</a:t>
            </a:fld>
            <a:endParaRPr lang="es-ES" dirty="0"/>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7" name="Slide Number Placeholder 6"/>
          <p:cNvSpPr>
            <a:spLocks noGrp="1"/>
          </p:cNvSpPr>
          <p:nvPr>
            <p:ph type="sldNum" sz="quarter" idx="12"/>
          </p:nvPr>
        </p:nvSpPr>
        <p:spPr/>
        <p:txBody>
          <a:bodyPr/>
          <a:lstStyle/>
          <a:p>
            <a:fld id="{13812C7F-AE19-4CF1-BB61-4BBD39B95CCF}" type="slidenum">
              <a:rPr lang="es-ES" smtClean="0"/>
              <a:t>‹Nº›</a:t>
            </a:fld>
            <a:endParaRPr lang="es-ES" dirty="0"/>
          </a:p>
        </p:txBody>
      </p:sp>
      <p:sp>
        <p:nvSpPr>
          <p:cNvPr id="8" name="TextBox 7">
            <a:extLst>
              <a:ext uri="{FF2B5EF4-FFF2-40B4-BE49-F238E27FC236}">
                <a16:creationId xmlns:a16="http://schemas.microsoft.com/office/drawing/2014/main" id="{6EAC445C-6059-444A-8062-C459158BF023}"/>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2655615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C6C2C9-5767-4D4D-A82A-CD5F6FE94336}"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
        <p:nvSpPr>
          <p:cNvPr id="7" name="TextBox 6">
            <a:extLst>
              <a:ext uri="{FF2B5EF4-FFF2-40B4-BE49-F238E27FC236}">
                <a16:creationId xmlns:a16="http://schemas.microsoft.com/office/drawing/2014/main" id="{80A8C8AF-D410-4AFE-AFAE-CF9A23DD4C2E}"/>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84100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251C44-EBA8-4CD9-9BD0-5AA2D64299DE}"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
        <p:nvSpPr>
          <p:cNvPr id="7" name="TextBox 6">
            <a:extLst>
              <a:ext uri="{FF2B5EF4-FFF2-40B4-BE49-F238E27FC236}">
                <a16:creationId xmlns:a16="http://schemas.microsoft.com/office/drawing/2014/main" id="{145ECE5E-0149-406B-B9A3-8043D7B27E0E}"/>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7981448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429B2DF-8030-4596-90FB-2899D535DADF}"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pic>
        <p:nvPicPr>
          <p:cNvPr id="7" name="Picture 6">
            <a:extLst>
              <a:ext uri="{FF2B5EF4-FFF2-40B4-BE49-F238E27FC236}">
                <a16:creationId xmlns:a16="http://schemas.microsoft.com/office/drawing/2014/main" id="{3592CF4B-15D7-4DE8-B160-8BDBC8478E92}"/>
              </a:ext>
            </a:extLst>
          </p:cNvPr>
          <p:cNvPicPr>
            <a:picLocks noChangeAspect="1"/>
          </p:cNvPicPr>
          <p:nvPr userDrawn="1"/>
        </p:nvPicPr>
        <p:blipFill>
          <a:blip r:embed="rId2"/>
          <a:stretch>
            <a:fillRect/>
          </a:stretch>
        </p:blipFill>
        <p:spPr>
          <a:xfrm>
            <a:off x="0" y="7743441"/>
            <a:ext cx="6858000" cy="915607"/>
          </a:xfrm>
          <a:prstGeom prst="rect">
            <a:avLst/>
          </a:prstGeom>
        </p:spPr>
      </p:pic>
      <p:sp>
        <p:nvSpPr>
          <p:cNvPr id="8" name="Rectangle 6">
            <a:extLst>
              <a:ext uri="{FF2B5EF4-FFF2-40B4-BE49-F238E27FC236}">
                <a16:creationId xmlns:a16="http://schemas.microsoft.com/office/drawing/2014/main" id="{6B0F37C8-A66A-432E-AF39-343BA0B6DF97}"/>
              </a:ext>
            </a:extLst>
          </p:cNvPr>
          <p:cNvSpPr txBox="1">
            <a:spLocks noChangeArrowheads="1"/>
          </p:cNvSpPr>
          <p:nvPr userDrawn="1"/>
        </p:nvSpPr>
        <p:spPr bwMode="auto">
          <a:xfrm>
            <a:off x="1447800" y="8241926"/>
            <a:ext cx="3587750" cy="513358"/>
          </a:xfrm>
          <a:prstGeom prst="rect">
            <a:avLst/>
          </a:prstGeom>
          <a:noFill/>
          <a:ln>
            <a:noFill/>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15913" indent="-157163">
              <a:defRPr sz="2400">
                <a:solidFill>
                  <a:schemeClr val="tx1"/>
                </a:solidFill>
                <a:latin typeface="Arial" panose="020B0604020202020204" pitchFamily="34" charset="0"/>
                <a:ea typeface="ＭＳ Ｐゴシック" panose="020B0600070205080204" pitchFamily="34" charset="-128"/>
              </a:defRPr>
            </a:lvl2pPr>
            <a:lvl3pPr marL="549275" indent="-74613">
              <a:defRPr sz="2400">
                <a:solidFill>
                  <a:schemeClr val="tx1"/>
                </a:solidFill>
                <a:latin typeface="Arial" panose="020B0604020202020204" pitchFamily="34" charset="0"/>
                <a:ea typeface="ＭＳ Ｐゴシック" panose="020B0600070205080204" pitchFamily="34" charset="-128"/>
              </a:defRPr>
            </a:lvl3pPr>
            <a:lvl4pPr marL="793750" indent="-80963">
              <a:defRPr sz="2400">
                <a:solidFill>
                  <a:schemeClr val="tx1"/>
                </a:solidFill>
                <a:latin typeface="Arial" panose="020B0604020202020204" pitchFamily="34" charset="0"/>
                <a:ea typeface="ＭＳ Ｐゴシック" panose="020B0600070205080204" pitchFamily="34" charset="-128"/>
              </a:defRPr>
            </a:lvl4pPr>
            <a:lvl5pPr marL="1109663" indent="412750">
              <a:defRPr sz="2400">
                <a:solidFill>
                  <a:schemeClr val="tx1"/>
                </a:solidFill>
                <a:latin typeface="Arial" panose="020B0604020202020204" pitchFamily="34" charset="0"/>
                <a:ea typeface="ＭＳ Ｐゴシック" panose="020B0600070205080204" pitchFamily="34" charset="-128"/>
              </a:defRPr>
            </a:lvl5pPr>
            <a:lvl6pPr marL="15668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0240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24812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2938463" indent="41275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140000"/>
              </a:lnSpc>
              <a:spcBef>
                <a:spcPct val="70000"/>
              </a:spcBef>
              <a:defRPr/>
            </a:pPr>
            <a:r>
              <a:rPr lang="es-ES_tradnl" altLang="en-ES" sz="1155" i="1" dirty="0">
                <a:solidFill>
                  <a:schemeClr val="bg1"/>
                </a:solidFill>
                <a:latin typeface="IBM Plex Sans Condensed Medium" panose="020B0606050203000203" pitchFamily="34" charset="77"/>
              </a:rPr>
              <a:t>Madrid – 00 Mes 2020</a:t>
            </a:r>
          </a:p>
        </p:txBody>
      </p:sp>
      <p:pic>
        <p:nvPicPr>
          <p:cNvPr id="9" name="Picture 8">
            <a:extLst>
              <a:ext uri="{FF2B5EF4-FFF2-40B4-BE49-F238E27FC236}">
                <a16:creationId xmlns:a16="http://schemas.microsoft.com/office/drawing/2014/main" id="{46E0479B-2363-4270-A3CD-515217AFB81D}"/>
              </a:ext>
            </a:extLst>
          </p:cNvPr>
          <p:cNvPicPr>
            <a:picLocks noChangeAspect="1"/>
          </p:cNvPicPr>
          <p:nvPr userDrawn="1"/>
        </p:nvPicPr>
        <p:blipFill>
          <a:blip r:embed="rId3"/>
          <a:stretch>
            <a:fillRect/>
          </a:stretch>
        </p:blipFill>
        <p:spPr>
          <a:xfrm>
            <a:off x="0" y="1618255"/>
            <a:ext cx="6858000" cy="483964"/>
          </a:xfrm>
          <a:prstGeom prst="rect">
            <a:avLst/>
          </a:prstGeom>
        </p:spPr>
      </p:pic>
      <p:sp>
        <p:nvSpPr>
          <p:cNvPr id="10" name="Rectangle 9">
            <a:extLst>
              <a:ext uri="{FF2B5EF4-FFF2-40B4-BE49-F238E27FC236}">
                <a16:creationId xmlns:a16="http://schemas.microsoft.com/office/drawing/2014/main" id="{C87B7635-0694-4FDE-98BF-A9A432440AF0}"/>
              </a:ext>
            </a:extLst>
          </p:cNvPr>
          <p:cNvSpPr/>
          <p:nvPr userDrawn="1"/>
        </p:nvSpPr>
        <p:spPr>
          <a:xfrm>
            <a:off x="0" y="8659048"/>
            <a:ext cx="6858000" cy="1246952"/>
          </a:xfrm>
          <a:prstGeom prst="rect">
            <a:avLst/>
          </a:prstGeom>
          <a:solidFill>
            <a:srgbClr val="577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891" dirty="0"/>
          </a:p>
        </p:txBody>
      </p:sp>
      <p:sp>
        <p:nvSpPr>
          <p:cNvPr id="11" name="Rectangle 10">
            <a:extLst>
              <a:ext uri="{FF2B5EF4-FFF2-40B4-BE49-F238E27FC236}">
                <a16:creationId xmlns:a16="http://schemas.microsoft.com/office/drawing/2014/main" id="{CC45A4F5-D771-4AF5-8E00-9EE74CF2D06E}"/>
              </a:ext>
            </a:extLst>
          </p:cNvPr>
          <p:cNvSpPr/>
          <p:nvPr userDrawn="1"/>
        </p:nvSpPr>
        <p:spPr>
          <a:xfrm>
            <a:off x="0" y="0"/>
            <a:ext cx="6858000" cy="1644416"/>
          </a:xfrm>
          <a:prstGeom prst="rect">
            <a:avLst/>
          </a:prstGeom>
          <a:solidFill>
            <a:srgbClr val="5772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891" dirty="0"/>
          </a:p>
        </p:txBody>
      </p:sp>
    </p:spTree>
    <p:extLst>
      <p:ext uri="{BB962C8B-B14F-4D97-AF65-F5344CB8AC3E}">
        <p14:creationId xmlns:p14="http://schemas.microsoft.com/office/powerpoint/2010/main" val="21596069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19D60-E716-4232-862C-03393323B29B}"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
        <p:nvSpPr>
          <p:cNvPr id="7" name="TextBox 6">
            <a:extLst>
              <a:ext uri="{FF2B5EF4-FFF2-40B4-BE49-F238E27FC236}">
                <a16:creationId xmlns:a16="http://schemas.microsoft.com/office/drawing/2014/main" id="{BAB4597E-EEFC-4A12-90BD-78373A9D3BF2}"/>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bg1"/>
                </a:solidFill>
              </a:rPr>
              <a:pPr marL="0" indent="0" algn="ctr">
                <a:spcBef>
                  <a:spcPts val="600"/>
                </a:spcBef>
                <a:buSzPct val="100000"/>
                <a:buFont typeface="Arial"/>
                <a:buNone/>
              </a:pPr>
              <a:t>‹Nº›</a:t>
            </a:fld>
            <a:endParaRPr lang="es-ES" sz="650" noProof="0" dirty="0">
              <a:solidFill>
                <a:schemeClr val="bg1"/>
              </a:solidFill>
            </a:endParaRPr>
          </a:p>
        </p:txBody>
      </p:sp>
    </p:spTree>
    <p:extLst>
      <p:ext uri="{BB962C8B-B14F-4D97-AF65-F5344CB8AC3E}">
        <p14:creationId xmlns:p14="http://schemas.microsoft.com/office/powerpoint/2010/main" val="3631736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785240-7C4B-4129-AE07-270E71AAA6C1}"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TextBox 5">
            <a:extLst>
              <a:ext uri="{FF2B5EF4-FFF2-40B4-BE49-F238E27FC236}">
                <a16:creationId xmlns:a16="http://schemas.microsoft.com/office/drawing/2014/main" id="{64FA6DCD-5F46-4FC7-A1B7-722D223650BD}"/>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199184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solidFill>
                  <a:srgbClr val="E95270"/>
                </a:solidFill>
                <a:latin typeface="IBM Plex Sans Condensed Light" panose="020B0406050203000203"/>
              </a:defRPr>
            </a:lvl1pPr>
          </a:lstStyle>
          <a:p>
            <a:r>
              <a:rPr lang="en-US" dirty="0"/>
              <a:t>Click to edit Master title style</a:t>
            </a:r>
          </a:p>
        </p:txBody>
      </p:sp>
      <p:sp>
        <p:nvSpPr>
          <p:cNvPr id="3" name="Content Placeholder 2"/>
          <p:cNvSpPr>
            <a:spLocks noGrp="1"/>
          </p:cNvSpPr>
          <p:nvPr>
            <p:ph sz="half" idx="1"/>
          </p:nvPr>
        </p:nvSpPr>
        <p:spPr>
          <a:xfrm>
            <a:off x="471488" y="2637014"/>
            <a:ext cx="2914650" cy="6285266"/>
          </a:xfrm>
        </p:spPr>
        <p:txBody>
          <a:bodyPr/>
          <a:lstStyle>
            <a:lvl1pPr>
              <a:defRPr sz="1050">
                <a:latin typeface="IBM Plex Sans Condensed Light" panose="020B0406050203000203"/>
              </a:defRPr>
            </a:lvl1pPr>
            <a:lvl2pPr>
              <a:defRPr sz="1050">
                <a:latin typeface="IBM Plex Sans Condensed Light" panose="020B0406050203000203"/>
              </a:defRPr>
            </a:lvl2pPr>
            <a:lvl3pPr>
              <a:defRPr sz="1050">
                <a:latin typeface="IBM Plex Sans Condensed Light" panose="020B0406050203000203"/>
              </a:defRPr>
            </a:lvl3pPr>
            <a:lvl4pPr>
              <a:defRPr sz="1050">
                <a:latin typeface="IBM Plex Sans Condensed Light" panose="020B0406050203000203"/>
              </a:defRPr>
            </a:lvl4pPr>
            <a:lvl5pPr>
              <a:defRPr sz="1050">
                <a:latin typeface="IBM Plex Sans Condensed Light" panose="020B040605020300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3471863" y="2637014"/>
            <a:ext cx="2914650" cy="6285266"/>
          </a:xfrm>
        </p:spPr>
        <p:txBody>
          <a:bodyPr/>
          <a:lstStyle>
            <a:lvl1pPr>
              <a:defRPr sz="1050">
                <a:latin typeface="IBM Plex Sans Condensed Light" panose="020B0406050203000203"/>
              </a:defRPr>
            </a:lvl1pPr>
            <a:lvl2pPr>
              <a:defRPr sz="1050">
                <a:latin typeface="IBM Plex Sans Condensed Light" panose="020B0406050203000203"/>
              </a:defRPr>
            </a:lvl2pPr>
            <a:lvl3pPr>
              <a:defRPr sz="1050">
                <a:latin typeface="IBM Plex Sans Condensed Light" panose="020B0406050203000203"/>
              </a:defRPr>
            </a:lvl3pPr>
            <a:lvl4pPr>
              <a:defRPr sz="1050">
                <a:latin typeface="IBM Plex Sans Condensed Light" panose="020B0406050203000203"/>
              </a:defRPr>
            </a:lvl4pPr>
            <a:lvl5pPr>
              <a:defRPr sz="1050">
                <a:latin typeface="IBM Plex Sans Condensed Light" panose="020B0406050203000203"/>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1E2B9D9F-7EAB-43F1-835C-77C4AD1F8040}" type="datetime1">
              <a:rPr lang="es-ES" smtClean="0"/>
              <a:t>19/05/2021</a:t>
            </a:fld>
            <a:endParaRPr lang="es-ES" dirty="0"/>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9" name="Rectangle 8">
            <a:extLst>
              <a:ext uri="{FF2B5EF4-FFF2-40B4-BE49-F238E27FC236}">
                <a16:creationId xmlns:a16="http://schemas.microsoft.com/office/drawing/2014/main" id="{E5FA46C8-DD3C-4FFE-A003-51A924FB6A01}"/>
              </a:ext>
            </a:extLst>
          </p:cNvPr>
          <p:cNvSpPr/>
          <p:nvPr userDrawn="1"/>
        </p:nvSpPr>
        <p:spPr>
          <a:xfrm>
            <a:off x="6586495" y="9440367"/>
            <a:ext cx="86498" cy="45719"/>
          </a:xfrm>
          <a:prstGeom prst="rect">
            <a:avLst/>
          </a:prstGeom>
          <a:solidFill>
            <a:srgbClr val="E95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10" name="Picture 9" descr="A picture containing drawing&#10;&#10;Description automatically generated">
            <a:extLst>
              <a:ext uri="{FF2B5EF4-FFF2-40B4-BE49-F238E27FC236}">
                <a16:creationId xmlns:a16="http://schemas.microsoft.com/office/drawing/2014/main" id="{9F92CEF1-06F1-4BF4-9C1F-AC7AF6D540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5604" y="9231004"/>
            <a:ext cx="1297604" cy="527403"/>
          </a:xfrm>
          <a:prstGeom prst="rect">
            <a:avLst/>
          </a:prstGeom>
        </p:spPr>
      </p:pic>
      <p:pic>
        <p:nvPicPr>
          <p:cNvPr id="14" name="Imagen 13" descr="Imagen que contiene dibujo, señal&#10;&#10;Descripción generada automáticamente">
            <a:extLst>
              <a:ext uri="{FF2B5EF4-FFF2-40B4-BE49-F238E27FC236}">
                <a16:creationId xmlns:a16="http://schemas.microsoft.com/office/drawing/2014/main" id="{0CB9AE6A-B08C-4FBB-A480-60155CE3F2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27439" y="9284570"/>
            <a:ext cx="1430784" cy="425697"/>
          </a:xfrm>
          <a:prstGeom prst="rect">
            <a:avLst/>
          </a:prstGeom>
        </p:spPr>
      </p:pic>
      <p:pic>
        <p:nvPicPr>
          <p:cNvPr id="11" name="Imagen 10">
            <a:extLst>
              <a:ext uri="{FF2B5EF4-FFF2-40B4-BE49-F238E27FC236}">
                <a16:creationId xmlns:a16="http://schemas.microsoft.com/office/drawing/2014/main" id="{5DE49678-9EBF-422A-8176-01ABE9AC29C6}"/>
              </a:ext>
            </a:extLst>
          </p:cNvPr>
          <p:cNvPicPr>
            <a:picLocks noChangeAspect="1"/>
          </p:cNvPicPr>
          <p:nvPr userDrawn="1"/>
        </p:nvPicPr>
        <p:blipFill>
          <a:blip r:embed="rId4"/>
          <a:stretch>
            <a:fillRect/>
          </a:stretch>
        </p:blipFill>
        <p:spPr>
          <a:xfrm>
            <a:off x="1493352" y="143054"/>
            <a:ext cx="3871296" cy="323116"/>
          </a:xfrm>
          <a:prstGeom prst="rect">
            <a:avLst/>
          </a:prstGeom>
        </p:spPr>
      </p:pic>
      <p:sp>
        <p:nvSpPr>
          <p:cNvPr id="12" name="TextBox 11">
            <a:extLst>
              <a:ext uri="{FF2B5EF4-FFF2-40B4-BE49-F238E27FC236}">
                <a16:creationId xmlns:a16="http://schemas.microsoft.com/office/drawing/2014/main" id="{DBCE40E3-874F-49A7-8FF5-75275D74711A}"/>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20035046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16A23F-C172-42FD-915C-FE93F2E10242}" type="datetime1">
              <a:rPr lang="es-ES" smtClean="0"/>
              <a:t>19/05/2021</a:t>
            </a:fld>
            <a:endParaRPr lang="es-ES" dirty="0"/>
          </a:p>
        </p:txBody>
      </p:sp>
      <p:sp>
        <p:nvSpPr>
          <p:cNvPr id="8" name="Footer Placeholder 7"/>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9" name="Slide Number Placeholder 8"/>
          <p:cNvSpPr>
            <a:spLocks noGrp="1"/>
          </p:cNvSpPr>
          <p:nvPr>
            <p:ph type="sldNum" sz="quarter" idx="12"/>
          </p:nvPr>
        </p:nvSpPr>
        <p:spPr/>
        <p:txBody>
          <a:bodyPr/>
          <a:lstStyle/>
          <a:p>
            <a:fld id="{13812C7F-AE19-4CF1-BB61-4BBD39B95CCF}" type="slidenum">
              <a:rPr lang="es-ES" smtClean="0"/>
              <a:t>‹Nº›</a:t>
            </a:fld>
            <a:endParaRPr lang="es-ES" dirty="0"/>
          </a:p>
        </p:txBody>
      </p:sp>
      <p:sp>
        <p:nvSpPr>
          <p:cNvPr id="10" name="TextBox 9">
            <a:extLst>
              <a:ext uri="{FF2B5EF4-FFF2-40B4-BE49-F238E27FC236}">
                <a16:creationId xmlns:a16="http://schemas.microsoft.com/office/drawing/2014/main" id="{315B1ACB-E522-4167-BF47-4CA28A0F99B6}"/>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3815716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18951-98E9-4F52-9C37-5B5D41ADBC39}" type="datetime1">
              <a:rPr lang="es-ES" smtClean="0"/>
              <a:t>19/05/2021</a:t>
            </a:fld>
            <a:endParaRPr lang="es-ES" dirty="0"/>
          </a:p>
        </p:txBody>
      </p:sp>
      <p:sp>
        <p:nvSpPr>
          <p:cNvPr id="4" name="Footer Placeholder 3"/>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5" name="Slide Number Placeholder 4"/>
          <p:cNvSpPr>
            <a:spLocks noGrp="1"/>
          </p:cNvSpPr>
          <p:nvPr>
            <p:ph type="sldNum" sz="quarter" idx="12"/>
          </p:nvPr>
        </p:nvSpPr>
        <p:spPr/>
        <p:txBody>
          <a:bodyPr/>
          <a:lstStyle/>
          <a:p>
            <a:fld id="{13812C7F-AE19-4CF1-BB61-4BBD39B95CCF}" type="slidenum">
              <a:rPr lang="es-ES" smtClean="0"/>
              <a:t>‹Nº›</a:t>
            </a:fld>
            <a:endParaRPr lang="es-ES" dirty="0"/>
          </a:p>
        </p:txBody>
      </p:sp>
      <p:sp>
        <p:nvSpPr>
          <p:cNvPr id="6" name="TextBox 5">
            <a:extLst>
              <a:ext uri="{FF2B5EF4-FFF2-40B4-BE49-F238E27FC236}">
                <a16:creationId xmlns:a16="http://schemas.microsoft.com/office/drawing/2014/main" id="{13E0AB58-647B-4E4F-A436-8F20320EB7F3}"/>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34109250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44C5EE-0F4B-45DB-9634-425D64C19853}" type="datetime1">
              <a:rPr lang="es-ES" smtClean="0"/>
              <a:t>19/05/2021</a:t>
            </a:fld>
            <a:endParaRPr lang="es-ES" dirty="0"/>
          </a:p>
        </p:txBody>
      </p:sp>
      <p:sp>
        <p:nvSpPr>
          <p:cNvPr id="3" name="Footer Placeholder 2"/>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4" name="Slide Number Placeholder 3"/>
          <p:cNvSpPr>
            <a:spLocks noGrp="1"/>
          </p:cNvSpPr>
          <p:nvPr>
            <p:ph type="sldNum" sz="quarter" idx="12"/>
          </p:nvPr>
        </p:nvSpPr>
        <p:spPr/>
        <p:txBody>
          <a:bodyPr/>
          <a:lstStyle/>
          <a:p>
            <a:fld id="{13812C7F-AE19-4CF1-BB61-4BBD39B95CCF}" type="slidenum">
              <a:rPr lang="es-ES" smtClean="0"/>
              <a:t>‹Nº›</a:t>
            </a:fld>
            <a:endParaRPr lang="es-ES" dirty="0"/>
          </a:p>
        </p:txBody>
      </p:sp>
      <p:sp>
        <p:nvSpPr>
          <p:cNvPr id="5" name="TextBox 4">
            <a:extLst>
              <a:ext uri="{FF2B5EF4-FFF2-40B4-BE49-F238E27FC236}">
                <a16:creationId xmlns:a16="http://schemas.microsoft.com/office/drawing/2014/main" id="{128F93F6-D7A3-4D5B-9072-2B8588B1A210}"/>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222035876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9A57C873-E30C-4F43-9F98-F7579EF1CFBC}" type="datetime1">
              <a:rPr lang="es-ES" smtClean="0"/>
              <a:t>19/05/2021</a:t>
            </a:fld>
            <a:endParaRPr lang="es-ES" dirty="0"/>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7" name="Slide Number Placeholder 6"/>
          <p:cNvSpPr>
            <a:spLocks noGrp="1"/>
          </p:cNvSpPr>
          <p:nvPr>
            <p:ph type="sldNum" sz="quarter" idx="12"/>
          </p:nvPr>
        </p:nvSpPr>
        <p:spPr/>
        <p:txBody>
          <a:bodyPr/>
          <a:lstStyle/>
          <a:p>
            <a:fld id="{13812C7F-AE19-4CF1-BB61-4BBD39B95CCF}" type="slidenum">
              <a:rPr lang="es-ES" smtClean="0"/>
              <a:t>‹Nº›</a:t>
            </a:fld>
            <a:endParaRPr lang="es-ES" dirty="0"/>
          </a:p>
        </p:txBody>
      </p:sp>
      <p:sp>
        <p:nvSpPr>
          <p:cNvPr id="8" name="TextBox 7">
            <a:extLst>
              <a:ext uri="{FF2B5EF4-FFF2-40B4-BE49-F238E27FC236}">
                <a16:creationId xmlns:a16="http://schemas.microsoft.com/office/drawing/2014/main" id="{5AD97707-D762-41D3-B1E8-3BAF231E43B1}"/>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177932150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DF32849-9CF1-4118-B6B7-08227A071E82}" type="datetime1">
              <a:rPr lang="es-ES" smtClean="0"/>
              <a:t>19/05/2021</a:t>
            </a:fld>
            <a:endParaRPr lang="es-ES" dirty="0"/>
          </a:p>
        </p:txBody>
      </p:sp>
      <p:sp>
        <p:nvSpPr>
          <p:cNvPr id="6" name="Footer Placeholder 5"/>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7" name="Slide Number Placeholder 6"/>
          <p:cNvSpPr>
            <a:spLocks noGrp="1"/>
          </p:cNvSpPr>
          <p:nvPr>
            <p:ph type="sldNum" sz="quarter" idx="12"/>
          </p:nvPr>
        </p:nvSpPr>
        <p:spPr/>
        <p:txBody>
          <a:bodyPr/>
          <a:lstStyle/>
          <a:p>
            <a:fld id="{13812C7F-AE19-4CF1-BB61-4BBD39B95CCF}" type="slidenum">
              <a:rPr lang="es-ES" smtClean="0"/>
              <a:t>‹Nº›</a:t>
            </a:fld>
            <a:endParaRPr lang="es-ES" dirty="0"/>
          </a:p>
        </p:txBody>
      </p:sp>
      <p:sp>
        <p:nvSpPr>
          <p:cNvPr id="8" name="TextBox 7">
            <a:extLst>
              <a:ext uri="{FF2B5EF4-FFF2-40B4-BE49-F238E27FC236}">
                <a16:creationId xmlns:a16="http://schemas.microsoft.com/office/drawing/2014/main" id="{6EAC445C-6059-444A-8062-C459158BF023}"/>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14225427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C6C2C9-5767-4D4D-A82A-CD5F6FE94336}"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
        <p:nvSpPr>
          <p:cNvPr id="7" name="TextBox 6">
            <a:extLst>
              <a:ext uri="{FF2B5EF4-FFF2-40B4-BE49-F238E27FC236}">
                <a16:creationId xmlns:a16="http://schemas.microsoft.com/office/drawing/2014/main" id="{80A8C8AF-D410-4AFE-AFAE-CF9A23DD4C2E}"/>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36303938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251C44-EBA8-4CD9-9BD0-5AA2D64299DE}" type="datetime1">
              <a:rPr lang="es-ES" smtClean="0"/>
              <a:t>19/05/2021</a:t>
            </a:fld>
            <a:endParaRPr lang="es-ES" dirty="0"/>
          </a:p>
        </p:txBody>
      </p:sp>
      <p:sp>
        <p:nvSpPr>
          <p:cNvPr id="5" name="Footer Placeholder 4"/>
          <p:cNvSpPr>
            <a:spLocks noGrp="1"/>
          </p:cNvSpPr>
          <p:nvPr>
            <p:ph type="ftr" sz="quarter" idx="11"/>
          </p:nvPr>
        </p:nvSpPr>
        <p:spPr>
          <a:xfrm>
            <a:off x="2271713" y="9181397"/>
            <a:ext cx="2314575" cy="527403"/>
          </a:xfrm>
          <a:prstGeom prst="rect">
            <a:avLst/>
          </a:prstGeom>
        </p:spPr>
        <p:txBody>
          <a:bodyPr/>
          <a:lstStyle/>
          <a:p>
            <a:endParaRPr lang="es-ES" dirty="0"/>
          </a:p>
        </p:txBody>
      </p:sp>
      <p:sp>
        <p:nvSpPr>
          <p:cNvPr id="6" name="Slide Number Placeholder 5"/>
          <p:cNvSpPr>
            <a:spLocks noGrp="1"/>
          </p:cNvSpPr>
          <p:nvPr>
            <p:ph type="sldNum" sz="quarter" idx="12"/>
          </p:nvPr>
        </p:nvSpPr>
        <p:spPr/>
        <p:txBody>
          <a:bodyPr/>
          <a:lstStyle/>
          <a:p>
            <a:fld id="{13812C7F-AE19-4CF1-BB61-4BBD39B95CCF}" type="slidenum">
              <a:rPr lang="es-ES" smtClean="0"/>
              <a:t>‹Nº›</a:t>
            </a:fld>
            <a:endParaRPr lang="es-ES" dirty="0"/>
          </a:p>
        </p:txBody>
      </p:sp>
      <p:sp>
        <p:nvSpPr>
          <p:cNvPr id="7" name="TextBox 6">
            <a:extLst>
              <a:ext uri="{FF2B5EF4-FFF2-40B4-BE49-F238E27FC236}">
                <a16:creationId xmlns:a16="http://schemas.microsoft.com/office/drawing/2014/main" id="{145ECE5E-0149-406B-B9A3-8043D7B27E0E}"/>
              </a:ext>
            </a:extLst>
          </p:cNvPr>
          <p:cNvSpPr txBox="1"/>
          <p:nvPr userDrawn="1"/>
        </p:nvSpPr>
        <p:spPr>
          <a:xfrm>
            <a:off x="3313510" y="9395084"/>
            <a:ext cx="230981" cy="100027"/>
          </a:xfrm>
          <a:prstGeom prst="rect">
            <a:avLst/>
          </a:prstGeom>
          <a:noFill/>
        </p:spPr>
        <p:txBody>
          <a:bodyPr wrap="square" lIns="0" tIns="0" rIns="0" bIns="0" rtlCol="0">
            <a:noAutofit/>
          </a:bodyPr>
          <a:lstStyle/>
          <a:p>
            <a:pPr marL="0" indent="0" algn="ctr">
              <a:spcBef>
                <a:spcPts val="600"/>
              </a:spcBef>
              <a:buSzPct val="100000"/>
              <a:buFont typeface="Arial"/>
              <a:buNone/>
            </a:pPr>
            <a:fld id="{C58DF478-B544-4ED8-9ED4-6A2648E2D233}" type="slidenum">
              <a:rPr lang="es-ES" sz="650" noProof="0" smtClean="0">
                <a:solidFill>
                  <a:schemeClr val="tx1"/>
                </a:solidFill>
              </a:rPr>
              <a:pPr marL="0" indent="0" algn="ctr">
                <a:spcBef>
                  <a:spcPts val="600"/>
                </a:spcBef>
                <a:buSzPct val="100000"/>
                <a:buFont typeface="Arial"/>
                <a:buNone/>
              </a:pPr>
              <a:t>‹Nº›</a:t>
            </a:fld>
            <a:endParaRPr lang="es-ES" sz="650" noProof="0" dirty="0">
              <a:solidFill>
                <a:schemeClr val="tx1"/>
              </a:solidFill>
            </a:endParaRPr>
          </a:p>
        </p:txBody>
      </p:sp>
    </p:spTree>
    <p:extLst>
      <p:ext uri="{BB962C8B-B14F-4D97-AF65-F5344CB8AC3E}">
        <p14:creationId xmlns:p14="http://schemas.microsoft.com/office/powerpoint/2010/main" val="1024816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image" Target="../media/image1.e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oleObject" Target="../embeddings/oleObject2.bin"/><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ags" Target="../tags/tag6.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image" Target="../media/image1.emf"/><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oleObject" Target="../embeddings/oleObject3.bin"/><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ags" Target="../tags/tag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1E43354-D820-4AB2-9C4A-293FAB33C29A}"/>
              </a:ext>
            </a:extLst>
          </p:cNvPr>
          <p:cNvGraphicFramePr>
            <a:graphicFrameLocks noChangeAspect="1"/>
          </p:cNvGraphicFramePr>
          <p:nvPr userDrawn="1">
            <p:custDataLst>
              <p:tags r:id="rId13"/>
            </p:custDataLst>
            <p:extLst>
              <p:ext uri="{D42A27DB-BD31-4B8C-83A1-F6EECF244321}">
                <p14:modId xmlns:p14="http://schemas.microsoft.com/office/powerpoint/2010/main" val="3941097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98" imgH="499" progId="TCLayout.ActiveDocument.1">
                  <p:embed/>
                </p:oleObj>
              </mc:Choice>
              <mc:Fallback>
                <p:oleObj name="think-cell Slide" r:id="rId15" imgW="498" imgH="499" progId="TCLayout.ActiveDocument.1">
                  <p:embed/>
                  <p:pic>
                    <p:nvPicPr>
                      <p:cNvPr id="0" name=""/>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D838B0-CFA8-44F9-B271-9434CF7ACE9A}"/>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300" b="0" i="0" baseline="0" dirty="0">
              <a:latin typeface="Calibri Light" panose="020F0302020204030204" pitchFamily="34" charset="0"/>
              <a:ea typeface="+mj-ea"/>
              <a:cs typeface="+mj-cs"/>
              <a:sym typeface="Calibri Light" panose="020F0302020204030204" pitchFamily="34" charset="0"/>
            </a:endParaRPr>
          </a:p>
        </p:txBody>
      </p:sp>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6EC5681-C1A8-425E-BCBC-7A8ABEA5AB21}" type="datetime1">
              <a:rPr lang="es-ES" smtClean="0"/>
              <a:t>19/05/2021</a:t>
            </a:fld>
            <a:endParaRPr lang="es-ES" dirty="0"/>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3812C7F-AE19-4CF1-BB61-4BBD39B95CCF}" type="slidenum">
              <a:rPr lang="es-ES" smtClean="0"/>
              <a:t>‹Nº›</a:t>
            </a:fld>
            <a:endParaRPr lang="es-ES" dirty="0"/>
          </a:p>
        </p:txBody>
      </p:sp>
    </p:spTree>
    <p:extLst>
      <p:ext uri="{BB962C8B-B14F-4D97-AF65-F5344CB8AC3E}">
        <p14:creationId xmlns:p14="http://schemas.microsoft.com/office/powerpoint/2010/main" val="220581812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1E43354-D820-4AB2-9C4A-293FAB33C29A}"/>
              </a:ext>
            </a:extLst>
          </p:cNvPr>
          <p:cNvGraphicFramePr>
            <a:graphicFrameLocks noChangeAspect="1"/>
          </p:cNvGraphicFramePr>
          <p:nvPr userDrawn="1">
            <p:custDataLst>
              <p:tags r:id="rId13"/>
            </p:custDataLst>
            <p:extLst>
              <p:ext uri="{D42A27DB-BD31-4B8C-83A1-F6EECF244321}">
                <p14:modId xmlns:p14="http://schemas.microsoft.com/office/powerpoint/2010/main" val="1810580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98" imgH="499" progId="TCLayout.ActiveDocument.1">
                  <p:embed/>
                </p:oleObj>
              </mc:Choice>
              <mc:Fallback>
                <p:oleObj name="think-cell Slide" r:id="rId15" imgW="498" imgH="499" progId="TCLayout.ActiveDocument.1">
                  <p:embed/>
                  <p:pic>
                    <p:nvPicPr>
                      <p:cNvPr id="8" name="Object 7" hidden="1">
                        <a:extLst>
                          <a:ext uri="{FF2B5EF4-FFF2-40B4-BE49-F238E27FC236}">
                            <a16:creationId xmlns:a16="http://schemas.microsoft.com/office/drawing/2014/main" id="{11E43354-D820-4AB2-9C4A-293FAB33C29A}"/>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D838B0-CFA8-44F9-B271-9434CF7ACE9A}"/>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300" b="0" i="0" baseline="0" dirty="0">
              <a:latin typeface="Calibri Light" panose="020F0302020204030204" pitchFamily="34" charset="0"/>
              <a:ea typeface="+mj-ea"/>
              <a:cs typeface="+mj-cs"/>
              <a:sym typeface="Calibri Light" panose="020F0302020204030204" pitchFamily="34" charset="0"/>
            </a:endParaRPr>
          </a:p>
        </p:txBody>
      </p:sp>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6EC5681-C1A8-425E-BCBC-7A8ABEA5AB21}" type="datetime1">
              <a:rPr lang="es-ES" smtClean="0"/>
              <a:t>19/05/2021</a:t>
            </a:fld>
            <a:endParaRPr lang="es-E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3812C7F-AE19-4CF1-BB61-4BBD39B95CCF}" type="slidenum">
              <a:rPr lang="es-ES" smtClean="0"/>
              <a:t>‹Nº›</a:t>
            </a:fld>
            <a:endParaRPr lang="es-ES" dirty="0"/>
          </a:p>
        </p:txBody>
      </p:sp>
    </p:spTree>
    <p:extLst>
      <p:ext uri="{BB962C8B-B14F-4D97-AF65-F5344CB8AC3E}">
        <p14:creationId xmlns:p14="http://schemas.microsoft.com/office/powerpoint/2010/main" val="169735296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1E43354-D820-4AB2-9C4A-293FAB33C29A}"/>
              </a:ext>
            </a:extLst>
          </p:cNvPr>
          <p:cNvGraphicFramePr>
            <a:graphicFrameLocks noChangeAspect="1"/>
          </p:cNvGraphicFramePr>
          <p:nvPr userDrawn="1">
            <p:custDataLst>
              <p:tags r:id="rId13"/>
            </p:custDataLst>
            <p:extLst>
              <p:ext uri="{D42A27DB-BD31-4B8C-83A1-F6EECF244321}">
                <p14:modId xmlns:p14="http://schemas.microsoft.com/office/powerpoint/2010/main" val="4915873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498" imgH="499" progId="TCLayout.ActiveDocument.1">
                  <p:embed/>
                </p:oleObj>
              </mc:Choice>
              <mc:Fallback>
                <p:oleObj name="think-cell Slide" r:id="rId15" imgW="498" imgH="499" progId="TCLayout.ActiveDocument.1">
                  <p:embed/>
                  <p:pic>
                    <p:nvPicPr>
                      <p:cNvPr id="8" name="Object 7" hidden="1">
                        <a:extLst>
                          <a:ext uri="{FF2B5EF4-FFF2-40B4-BE49-F238E27FC236}">
                            <a16:creationId xmlns:a16="http://schemas.microsoft.com/office/drawing/2014/main" id="{11E43354-D820-4AB2-9C4A-293FAB33C29A}"/>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28D838B0-CFA8-44F9-B271-9434CF7ACE9A}"/>
              </a:ext>
            </a:extLst>
          </p:cNvPr>
          <p:cNvSpPr/>
          <p:nvPr userDrawn="1">
            <p:custDataLst>
              <p:tags r:id="rId14"/>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300" b="0" i="0" baseline="0" dirty="0">
              <a:latin typeface="Calibri Light" panose="020F0302020204030204" pitchFamily="34" charset="0"/>
              <a:ea typeface="+mj-ea"/>
              <a:cs typeface="+mj-cs"/>
              <a:sym typeface="Calibri Light" panose="020F0302020204030204" pitchFamily="34" charset="0"/>
            </a:endParaRPr>
          </a:p>
        </p:txBody>
      </p:sp>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C6EC5681-C1A8-425E-BCBC-7A8ABEA5AB21}" type="datetime1">
              <a:rPr lang="es-ES" smtClean="0"/>
              <a:t>19/05/2021</a:t>
            </a:fld>
            <a:endParaRPr lang="es-E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13812C7F-AE19-4CF1-BB61-4BBD39B95CCF}" type="slidenum">
              <a:rPr lang="es-ES" smtClean="0"/>
              <a:t>‹Nº›</a:t>
            </a:fld>
            <a:endParaRPr lang="es-ES" dirty="0"/>
          </a:p>
        </p:txBody>
      </p:sp>
    </p:spTree>
    <p:extLst>
      <p:ext uri="{BB962C8B-B14F-4D97-AF65-F5344CB8AC3E}">
        <p14:creationId xmlns:p14="http://schemas.microsoft.com/office/powerpoint/2010/main" val="23844554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9.jpeg"/><Relationship Id="rId1" Type="http://schemas.openxmlformats.org/officeDocument/2006/relationships/slideLayout" Target="../slideLayouts/slideLayout24.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eg"/></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tags" Target="../tags/tag8.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13.png"/><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slideLayout" Target="../slideLayouts/slideLayout4.xml"/><Relationship Id="rId7" Type="http://schemas.openxmlformats.org/officeDocument/2006/relationships/chart" Target="../charts/chart1.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emf"/><Relationship Id="rId5" Type="http://schemas.openxmlformats.org/officeDocument/2006/relationships/oleObject" Target="../embeddings/oleObject6.bin"/><Relationship Id="rId10" Type="http://schemas.openxmlformats.org/officeDocument/2006/relationships/chart" Target="../charts/chart2.xml"/><Relationship Id="rId4" Type="http://schemas.openxmlformats.org/officeDocument/2006/relationships/notesSlide" Target="../notesSlides/notesSlide2.xml"/><Relationship Id="rId9" Type="http://schemas.openxmlformats.org/officeDocument/2006/relationships/image" Target="../media/image15.JPG"/></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5.JPG"/><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chart" Target="../charts/chart6.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slideLayout" Target="../slideLayouts/slideLayout4.xml"/><Relationship Id="rId7" Type="http://schemas.openxmlformats.org/officeDocument/2006/relationships/chart" Target="../charts/chart9.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emf"/><Relationship Id="rId5" Type="http://schemas.openxmlformats.org/officeDocument/2006/relationships/oleObject" Target="../embeddings/oleObject8.bin"/><Relationship Id="rId10" Type="http://schemas.openxmlformats.org/officeDocument/2006/relationships/chart" Target="../charts/chart10.xml"/><Relationship Id="rId4" Type="http://schemas.openxmlformats.org/officeDocument/2006/relationships/notesSlide" Target="../notesSlides/notesSlide7.xml"/><Relationship Id="rId9" Type="http://schemas.openxmlformats.org/officeDocument/2006/relationships/image" Target="../media/image15.JPG"/></Relationships>
</file>

<file path=ppt/slides/_rels/slide10.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slideLayout" Target="../slideLayouts/slideLayout4.xml"/><Relationship Id="rId7" Type="http://schemas.openxmlformats.org/officeDocument/2006/relationships/chart" Target="../charts/chart11.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1.emf"/><Relationship Id="rId5" Type="http://schemas.openxmlformats.org/officeDocument/2006/relationships/oleObject" Target="../embeddings/oleObject9.bin"/><Relationship Id="rId10" Type="http://schemas.openxmlformats.org/officeDocument/2006/relationships/chart" Target="../charts/chart12.xml"/><Relationship Id="rId4" Type="http://schemas.openxmlformats.org/officeDocument/2006/relationships/notesSlide" Target="../notesSlides/notesSlide8.xml"/><Relationship Id="rId9"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image" Target="../media/image16.png"/><Relationship Id="rId5" Type="http://schemas.openxmlformats.org/officeDocument/2006/relationships/image" Target="../media/image1.emf"/><Relationship Id="rId4" Type="http://schemas.openxmlformats.org/officeDocument/2006/relationships/oleObject" Target="../embeddings/oleObject10.bin"/></Relationships>
</file>

<file path=ppt/slides/_rels/slide12.xml.rels><?xml version="1.0" encoding="UTF-8" standalone="yes"?>
<Relationships xmlns="http://schemas.openxmlformats.org/package/2006/relationships"><Relationship Id="rId8" Type="http://schemas.openxmlformats.org/officeDocument/2006/relationships/chart" Target="../charts/chart14.xml"/><Relationship Id="rId3" Type="http://schemas.openxmlformats.org/officeDocument/2006/relationships/slideLayout" Target="../slideLayouts/slideLayout4.xml"/><Relationship Id="rId7" Type="http://schemas.openxmlformats.org/officeDocument/2006/relationships/chart" Target="../charts/chart1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17.jpeg"/><Relationship Id="rId5" Type="http://schemas.openxmlformats.org/officeDocument/2006/relationships/image" Target="../media/image1.emf"/><Relationship Id="rId4" Type="http://schemas.openxmlformats.org/officeDocument/2006/relationships/oleObject" Target="../embeddings/oleObject11.bin"/></Relationships>
</file>

<file path=ppt/slides/_rels/slide13.xml.rels><?xml version="1.0" encoding="UTF-8" standalone="yes"?>
<Relationships xmlns="http://schemas.openxmlformats.org/package/2006/relationships"><Relationship Id="rId8" Type="http://schemas.openxmlformats.org/officeDocument/2006/relationships/chart" Target="../charts/chart16.xml"/><Relationship Id="rId3" Type="http://schemas.openxmlformats.org/officeDocument/2006/relationships/slideLayout" Target="../slideLayouts/slideLayout4.xml"/><Relationship Id="rId7" Type="http://schemas.openxmlformats.org/officeDocument/2006/relationships/chart" Target="../charts/chart1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18.jpeg"/><Relationship Id="rId5" Type="http://schemas.openxmlformats.org/officeDocument/2006/relationships/image" Target="../media/image1.emf"/><Relationship Id="rId4" Type="http://schemas.openxmlformats.org/officeDocument/2006/relationships/oleObject" Target="../embeddings/oleObject12.bin"/></Relationships>
</file>

<file path=ppt/slides/_rels/slide14.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slideLayout" Target="../slideLayouts/slideLayout4.xml"/><Relationship Id="rId7" Type="http://schemas.openxmlformats.org/officeDocument/2006/relationships/image" Target="../media/image20.jpe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19.jpeg"/><Relationship Id="rId5" Type="http://schemas.openxmlformats.org/officeDocument/2006/relationships/image" Target="../media/image1.emf"/><Relationship Id="rId4" Type="http://schemas.openxmlformats.org/officeDocument/2006/relationships/oleObject" Target="../embeddings/oleObject13.bin"/><Relationship Id="rId9" Type="http://schemas.openxmlformats.org/officeDocument/2006/relationships/chart" Target="../charts/chart18.xml"/></Relationships>
</file>

<file path=ppt/slides/_rels/slide15.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4.xml"/><Relationship Id="rId7" Type="http://schemas.openxmlformats.org/officeDocument/2006/relationships/image" Target="../media/image22.jpeg"/><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1.jpeg"/><Relationship Id="rId5" Type="http://schemas.openxmlformats.org/officeDocument/2006/relationships/image" Target="../media/image1.emf"/><Relationship Id="rId4" Type="http://schemas.openxmlformats.org/officeDocument/2006/relationships/oleObject" Target="../embeddings/oleObject14.bin"/><Relationship Id="rId9" Type="http://schemas.openxmlformats.org/officeDocument/2006/relationships/chart" Target="../charts/chart19.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5.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24.png"/><Relationship Id="rId5" Type="http://schemas.openxmlformats.org/officeDocument/2006/relationships/image" Target="../media/image1.emf"/><Relationship Id="rId4" Type="http://schemas.openxmlformats.org/officeDocument/2006/relationships/oleObject" Target="../embeddings/oleObject15.bin"/></Relationships>
</file>

<file path=ppt/slides/_rels/slide1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slideLayout" Target="../slideLayouts/slideLayout4.xml"/><Relationship Id="rId7" Type="http://schemas.openxmlformats.org/officeDocument/2006/relationships/image" Target="../media/image27.jp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26.jpeg"/><Relationship Id="rId5" Type="http://schemas.openxmlformats.org/officeDocument/2006/relationships/image" Target="../media/image1.emf"/><Relationship Id="rId4" Type="http://schemas.openxmlformats.org/officeDocument/2006/relationships/oleObject" Target="../embeddings/oleObject16.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4.xml"/><Relationship Id="rId1" Type="http://schemas.openxmlformats.org/officeDocument/2006/relationships/tags" Target="../tags/tag33.xml"/><Relationship Id="rId5" Type="http://schemas.openxmlformats.org/officeDocument/2006/relationships/hyperlink" Target="http://www.deloitte.com/about" TargetMode="External"/><Relationship Id="rId4"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Imagen 2" descr="image003">
            <a:extLst>
              <a:ext uri="{FF2B5EF4-FFF2-40B4-BE49-F238E27FC236}">
                <a16:creationId xmlns:a16="http://schemas.microsoft.com/office/drawing/2014/main" id="{57A977FF-3680-421B-A43C-FEA2AAA1FB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5320" y="346378"/>
            <a:ext cx="1781194" cy="45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picture containing drawing&#10;&#10;Description automatically generated">
            <a:extLst>
              <a:ext uri="{FF2B5EF4-FFF2-40B4-BE49-F238E27FC236}">
                <a16:creationId xmlns:a16="http://schemas.microsoft.com/office/drawing/2014/main" id="{1B9A8A5E-B43E-4359-9C4C-2BF8270AC2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5438" y="9275149"/>
            <a:ext cx="1268610" cy="515618"/>
          </a:xfrm>
          <a:prstGeom prst="rect">
            <a:avLst/>
          </a:prstGeom>
        </p:spPr>
      </p:pic>
      <p:sp>
        <p:nvSpPr>
          <p:cNvPr id="8" name="Title 3">
            <a:extLst>
              <a:ext uri="{FF2B5EF4-FFF2-40B4-BE49-F238E27FC236}">
                <a16:creationId xmlns:a16="http://schemas.microsoft.com/office/drawing/2014/main" id="{8BC616BB-5946-4EED-B1CD-9BC3620024E5}"/>
              </a:ext>
            </a:extLst>
          </p:cNvPr>
          <p:cNvSpPr>
            <a:spLocks noGrp="1"/>
          </p:cNvSpPr>
          <p:nvPr>
            <p:ph type="title"/>
          </p:nvPr>
        </p:nvSpPr>
        <p:spPr>
          <a:xfrm>
            <a:off x="167164" y="6722470"/>
            <a:ext cx="6395066" cy="1914702"/>
          </a:xfrm>
        </p:spPr>
        <p:txBody>
          <a:bodyPr>
            <a:normAutofit/>
          </a:bodyPr>
          <a:lstStyle/>
          <a:p>
            <a:r>
              <a:rPr lang="es-ES" sz="3600" dirty="0">
                <a:latin typeface="Calibri" panose="020F0502020204030204" pitchFamily="34" charset="0"/>
                <a:ea typeface="Calibri" panose="020F0502020204030204" pitchFamily="34" charset="0"/>
              </a:rPr>
              <a:t>Barómetro sobre la percepción social de la Televisión en Abierto</a:t>
            </a:r>
            <a:endParaRPr lang="es-ES" sz="3600" dirty="0"/>
          </a:p>
        </p:txBody>
      </p:sp>
      <p:sp>
        <p:nvSpPr>
          <p:cNvPr id="9" name="TextBox 8">
            <a:extLst>
              <a:ext uri="{FF2B5EF4-FFF2-40B4-BE49-F238E27FC236}">
                <a16:creationId xmlns:a16="http://schemas.microsoft.com/office/drawing/2014/main" id="{5FD6FE3A-DFC0-4665-B1FD-B8D414BFC064}"/>
              </a:ext>
            </a:extLst>
          </p:cNvPr>
          <p:cNvSpPr txBox="1"/>
          <p:nvPr/>
        </p:nvSpPr>
        <p:spPr>
          <a:xfrm>
            <a:off x="295770" y="8483283"/>
            <a:ext cx="221342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_tradnl" sz="1400" b="0" i="0" u="none" strike="noStrike" kern="1200" cap="none" spc="0" normalizeH="0" baseline="0" noProof="0" dirty="0">
                <a:ln>
                  <a:noFill/>
                </a:ln>
                <a:solidFill>
                  <a:prstClr val="black"/>
                </a:solidFill>
                <a:effectLst/>
                <a:uLnTx/>
                <a:uFillTx/>
                <a:latin typeface="IBM Plex Sans Condensed Medium" panose="020B0606050203000203"/>
                <a:ea typeface="+mn-ea"/>
                <a:cs typeface="+mn-cs"/>
              </a:rPr>
              <a:t>1ª Oleada 2021. Mayo 2021</a:t>
            </a:r>
            <a:endParaRPr kumimoji="0" lang="es-ES" sz="1400" b="0" i="0" u="none" strike="noStrike" kern="1200" cap="none" spc="0" normalizeH="0" baseline="0" noProof="0" dirty="0">
              <a:ln>
                <a:noFill/>
              </a:ln>
              <a:solidFill>
                <a:prstClr val="black"/>
              </a:solidFill>
              <a:effectLst/>
              <a:uLnTx/>
              <a:uFillTx/>
              <a:latin typeface="IBM Plex Sans Condensed Medium" panose="020B0606050203000203"/>
              <a:ea typeface="+mn-ea"/>
              <a:cs typeface="+mn-cs"/>
            </a:endParaRPr>
          </a:p>
        </p:txBody>
      </p:sp>
      <p:pic>
        <p:nvPicPr>
          <p:cNvPr id="1027" name="Imagen 3" descr="image004">
            <a:extLst>
              <a:ext uri="{FF2B5EF4-FFF2-40B4-BE49-F238E27FC236}">
                <a16:creationId xmlns:a16="http://schemas.microsoft.com/office/drawing/2014/main" id="{71AE0AE3-1D8A-407A-8353-1D8005E541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4697" y="760026"/>
            <a:ext cx="3424220" cy="95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CCA4DA6F-4A1D-4E9C-AD18-A1F153542CE7}"/>
              </a:ext>
            </a:extLst>
          </p:cNvPr>
          <p:cNvSpPr txBox="1"/>
          <p:nvPr/>
        </p:nvSpPr>
        <p:spPr>
          <a:xfrm>
            <a:off x="4993395" y="8817170"/>
            <a:ext cx="168065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dirty="0">
                <a:ln>
                  <a:noFill/>
                </a:ln>
                <a:solidFill>
                  <a:prstClr val="black"/>
                </a:solidFill>
                <a:effectLst/>
                <a:uLnTx/>
                <a:uFillTx/>
                <a:latin typeface="IBM Plex Sans Condensed Medium" panose="020B0606050203000203"/>
                <a:ea typeface="+mn-ea"/>
                <a:cs typeface="+mn-cs"/>
              </a:rPr>
              <a:t>Con la colaboración de: </a:t>
            </a:r>
          </a:p>
        </p:txBody>
      </p:sp>
      <p:pic>
        <p:nvPicPr>
          <p:cNvPr id="7" name="Imagen 6">
            <a:extLst>
              <a:ext uri="{FF2B5EF4-FFF2-40B4-BE49-F238E27FC236}">
                <a16:creationId xmlns:a16="http://schemas.microsoft.com/office/drawing/2014/main" id="{1B0A74D7-8ED0-4CBA-9C0F-D03C2C8D2934}"/>
              </a:ext>
            </a:extLst>
          </p:cNvPr>
          <p:cNvPicPr>
            <a:picLocks noChangeAspect="1"/>
          </p:cNvPicPr>
          <p:nvPr/>
        </p:nvPicPr>
        <p:blipFill>
          <a:blip r:embed="rId5"/>
          <a:stretch>
            <a:fillRect/>
          </a:stretch>
        </p:blipFill>
        <p:spPr>
          <a:xfrm>
            <a:off x="3972754" y="9360111"/>
            <a:ext cx="1432684" cy="426757"/>
          </a:xfrm>
          <a:prstGeom prst="rect">
            <a:avLst/>
          </a:prstGeom>
        </p:spPr>
      </p:pic>
      <p:pic>
        <p:nvPicPr>
          <p:cNvPr id="5" name="Imagen 4" descr="Pantalla de video juego en la mano&#10;&#10;Descripción generada automáticamente">
            <a:extLst>
              <a:ext uri="{FF2B5EF4-FFF2-40B4-BE49-F238E27FC236}">
                <a16:creationId xmlns:a16="http://schemas.microsoft.com/office/drawing/2014/main" id="{594E2F95-76A9-4E97-B810-4BF0742D9F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304442"/>
            <a:ext cx="6858000" cy="3297115"/>
          </a:xfrm>
          <a:prstGeom prst="rect">
            <a:avLst/>
          </a:prstGeom>
        </p:spPr>
      </p:pic>
    </p:spTree>
    <p:extLst>
      <p:ext uri="{BB962C8B-B14F-4D97-AF65-F5344CB8AC3E}">
        <p14:creationId xmlns:p14="http://schemas.microsoft.com/office/powerpoint/2010/main" val="1332360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7728E"/>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438B7364-7232-446E-A426-9D157FAD275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8" name="Object 7" hidden="1">
                        <a:extLst>
                          <a:ext uri="{FF2B5EF4-FFF2-40B4-BE49-F238E27FC236}">
                            <a16:creationId xmlns:a16="http://schemas.microsoft.com/office/drawing/2014/main" id="{438B7364-7232-446E-A426-9D157FAD27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Title 3">
            <a:extLst>
              <a:ext uri="{FF2B5EF4-FFF2-40B4-BE49-F238E27FC236}">
                <a16:creationId xmlns:a16="http://schemas.microsoft.com/office/drawing/2014/main" id="{4DA3AAF1-FE7A-4433-9183-1FE0D79E899E}"/>
              </a:ext>
            </a:extLst>
          </p:cNvPr>
          <p:cNvSpPr>
            <a:spLocks noGrp="1"/>
          </p:cNvSpPr>
          <p:nvPr>
            <p:ph type="title"/>
          </p:nvPr>
        </p:nvSpPr>
        <p:spPr>
          <a:xfrm>
            <a:off x="471488" y="434808"/>
            <a:ext cx="5915025" cy="1914702"/>
          </a:xfrm>
        </p:spPr>
        <p:txBody>
          <a:bodyPr>
            <a:normAutofit/>
          </a:bodyPr>
          <a:lstStyle/>
          <a:p>
            <a:r>
              <a:rPr lang="es-ES" sz="4800" dirty="0">
                <a:solidFill>
                  <a:schemeClr val="bg1"/>
                </a:solidFill>
                <a:latin typeface="IBM Plex Sans Condensed Medium" panose="020B0606050203000203" pitchFamily="34" charset="77"/>
              </a:rPr>
              <a:t>Índice</a:t>
            </a:r>
            <a:endParaRPr lang="es-ES" sz="4800" dirty="0">
              <a:solidFill>
                <a:schemeClr val="bg1"/>
              </a:solidFill>
            </a:endParaRPr>
          </a:p>
        </p:txBody>
      </p:sp>
      <p:sp>
        <p:nvSpPr>
          <p:cNvPr id="4" name="Slide Number Placeholder 3">
            <a:extLst>
              <a:ext uri="{FF2B5EF4-FFF2-40B4-BE49-F238E27FC236}">
                <a16:creationId xmlns:a16="http://schemas.microsoft.com/office/drawing/2014/main" id="{AA454276-72A7-458C-AB51-1C7729C22E4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3812C7F-AE19-4CF1-BB61-4BBD39B95CCF}" type="slidenum">
              <a:rPr kumimoji="0" lang="es-E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s-E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Content Placeholder 2">
            <a:extLst>
              <a:ext uri="{FF2B5EF4-FFF2-40B4-BE49-F238E27FC236}">
                <a16:creationId xmlns:a16="http://schemas.microsoft.com/office/drawing/2014/main" id="{41BC46D4-45D0-4D96-B535-5FD7C3F58D19}"/>
              </a:ext>
            </a:extLst>
          </p:cNvPr>
          <p:cNvSpPr txBox="1">
            <a:spLocks/>
          </p:cNvSpPr>
          <p:nvPr/>
        </p:nvSpPr>
        <p:spPr>
          <a:xfrm>
            <a:off x="471487" y="2442107"/>
            <a:ext cx="6218873" cy="6739290"/>
          </a:xfrm>
          <a:prstGeom prst="rect">
            <a:avLst/>
          </a:prstGeom>
        </p:spPr>
        <p:txBody>
          <a:bodyPr vert="horz" lIns="91440" tIns="45720" rIns="91440" bIns="45720" numCol="1"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274638" marR="0" lvl="0" indent="0" algn="l" defTabSz="685800" rtl="0" eaLnBrk="1" fontAlgn="auto" latinLnBrk="0" hangingPunct="1">
              <a:lnSpc>
                <a:spcPct val="90000"/>
              </a:lnSpc>
              <a:spcBef>
                <a:spcPts val="750"/>
              </a:spcBef>
              <a:spcAft>
                <a:spcPts val="600"/>
              </a:spcAft>
              <a:buClrTx/>
              <a:buSzTx/>
              <a:buFont typeface="Arial" panose="020B0604020202020204" pitchFamily="34" charset="0"/>
              <a:buNone/>
              <a:tabLst/>
              <a:defRPr/>
            </a:pPr>
            <a:r>
              <a:rPr kumimoji="0" lang="es-ES" sz="24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01</a:t>
            </a:r>
            <a:r>
              <a:rPr kumimoji="0" lang="es-ES" sz="18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 Bases del estudio</a:t>
            </a:r>
          </a:p>
          <a:p>
            <a:pPr marL="274638" marR="0" lvl="0" indent="0" algn="l" defTabSz="685800" rtl="0" eaLnBrk="1" fontAlgn="auto" latinLnBrk="0" hangingPunct="1">
              <a:lnSpc>
                <a:spcPct val="90000"/>
              </a:lnSpc>
              <a:spcBef>
                <a:spcPts val="750"/>
              </a:spcBef>
              <a:spcAft>
                <a:spcPts val="600"/>
              </a:spcAft>
              <a:buClrTx/>
              <a:buSzTx/>
              <a:buFont typeface="Arial" panose="020B0604020202020204" pitchFamily="34" charset="0"/>
              <a:buNone/>
              <a:tabLst/>
              <a:defRPr/>
            </a:pPr>
            <a:r>
              <a:rPr kumimoji="0" lang="es-ES" sz="24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02.</a:t>
            </a:r>
            <a:r>
              <a:rPr kumimoji="0" lang="es-ES" sz="18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 </a:t>
            </a:r>
            <a:r>
              <a:rPr kumimoji="0" lang="es-ES" sz="1800" i="0" u="none" kern="1200" cap="none" spc="0" normalizeH="0" baseline="0" noProof="0" dirty="0">
                <a:ln>
                  <a:noFill/>
                </a:ln>
                <a:solidFill>
                  <a:schemeClr val="bg1"/>
                </a:solidFill>
                <a:effectLst/>
                <a:uLnTx/>
                <a:uFillTx/>
                <a:latin typeface="IBM Plex Sans Condensed Light" panose="020B0406050203000203"/>
                <a:ea typeface="+mn-ea"/>
                <a:cs typeface="+mn-cs"/>
              </a:rPr>
              <a:t>Información: </a:t>
            </a:r>
            <a:r>
              <a:rPr lang="es-ES" sz="1800" dirty="0">
                <a:solidFill>
                  <a:schemeClr val="bg1"/>
                </a:solidFill>
                <a:latin typeface="IBM Plex Sans Condensed Light" panose="020B0406050203000203"/>
              </a:rPr>
              <a:t>periodismo vs “fake news” </a:t>
            </a:r>
          </a:p>
          <a:p>
            <a:pPr marL="274638" marR="0" lvl="0" indent="0" algn="l" defTabSz="685800" rtl="0" eaLnBrk="1" fontAlgn="auto" latinLnBrk="0" hangingPunct="1">
              <a:lnSpc>
                <a:spcPct val="90000"/>
              </a:lnSpc>
              <a:spcBef>
                <a:spcPts val="750"/>
              </a:spcBef>
              <a:spcAft>
                <a:spcPts val="600"/>
              </a:spcAft>
              <a:buClrTx/>
              <a:buSzTx/>
              <a:buFont typeface="Arial" panose="020B0604020202020204" pitchFamily="34" charset="0"/>
              <a:buNone/>
              <a:tabLst/>
              <a:defRPr/>
            </a:pPr>
            <a:r>
              <a:rPr lang="es-ES" sz="2400" dirty="0">
                <a:solidFill>
                  <a:schemeClr val="bg1"/>
                </a:solidFill>
                <a:latin typeface="IBM Plex Sans Condensed Light" panose="020B0406050203000203"/>
              </a:rPr>
              <a:t>03</a:t>
            </a:r>
            <a:r>
              <a:rPr lang="es-ES" sz="1800" dirty="0">
                <a:solidFill>
                  <a:schemeClr val="bg1"/>
                </a:solidFill>
                <a:latin typeface="IBM Plex Sans Condensed Light" panose="020B0406050203000203"/>
              </a:rPr>
              <a:t>.  Televisión y Redes Sociales: control y legislación</a:t>
            </a:r>
          </a:p>
          <a:p>
            <a:pPr marL="274638" marR="0" lvl="0" indent="0" algn="l" defTabSz="685800" rtl="0" eaLnBrk="1" fontAlgn="auto" latinLnBrk="0" hangingPunct="1">
              <a:lnSpc>
                <a:spcPct val="90000"/>
              </a:lnSpc>
              <a:spcBef>
                <a:spcPts val="750"/>
              </a:spcBef>
              <a:spcAft>
                <a:spcPts val="600"/>
              </a:spcAft>
              <a:buClrTx/>
              <a:buSzTx/>
              <a:buFont typeface="Arial" panose="020B0604020202020204" pitchFamily="34" charset="0"/>
              <a:buNone/>
              <a:tabLst/>
              <a:defRPr/>
            </a:pPr>
            <a:r>
              <a:rPr kumimoji="0" lang="es-ES" sz="24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04. </a:t>
            </a:r>
            <a:r>
              <a:rPr kumimoji="0" lang="es-ES" sz="18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Publicidad: eficacia y atributos </a:t>
            </a:r>
          </a:p>
          <a:p>
            <a:pPr marL="274638" marR="0" lvl="0" indent="0" algn="l" defTabSz="685800" rtl="0" eaLnBrk="1" fontAlgn="auto" latinLnBrk="0" hangingPunct="1">
              <a:lnSpc>
                <a:spcPct val="90000"/>
              </a:lnSpc>
              <a:spcBef>
                <a:spcPts val="750"/>
              </a:spcBef>
              <a:spcAft>
                <a:spcPts val="600"/>
              </a:spcAft>
              <a:buClrTx/>
              <a:buSzTx/>
              <a:buFont typeface="Arial" panose="020B0604020202020204" pitchFamily="34" charset="0"/>
              <a:buNone/>
              <a:tabLst/>
              <a:defRPr/>
            </a:pPr>
            <a:r>
              <a:rPr kumimoji="0" lang="es-ES" sz="24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05. </a:t>
            </a:r>
            <a:r>
              <a:rPr kumimoji="0" lang="es-ES" sz="18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Entretenimiento: evasión y emoción</a:t>
            </a:r>
            <a:endParaRPr lang="es-ES" sz="1800" dirty="0">
              <a:solidFill>
                <a:schemeClr val="bg1"/>
              </a:solidFill>
              <a:latin typeface="IBM Plex Sans Condensed Light" panose="020B0406050203000203"/>
            </a:endParaRPr>
          </a:p>
          <a:p>
            <a:pPr marL="274638" lvl="0" indent="0">
              <a:spcAft>
                <a:spcPts val="600"/>
              </a:spcAft>
              <a:buNone/>
              <a:defRPr/>
            </a:pPr>
            <a:r>
              <a:rPr kumimoji="0" lang="es-ES" sz="2400" i="0" u="none" strike="noStrike" kern="1200" cap="none" spc="0" normalizeH="0" baseline="0" noProof="0" dirty="0">
                <a:ln>
                  <a:noFill/>
                </a:ln>
                <a:solidFill>
                  <a:schemeClr val="bg1"/>
                </a:solidFill>
                <a:effectLst/>
                <a:uLnTx/>
                <a:uFillTx/>
                <a:latin typeface="IBM Plex Sans Condensed Light" panose="020B0406050203000203"/>
                <a:ea typeface="+mn-ea"/>
                <a:cs typeface="+mn-cs"/>
              </a:rPr>
              <a:t>06. </a:t>
            </a:r>
            <a:r>
              <a:rPr lang="es-ES" sz="1800" dirty="0">
                <a:solidFill>
                  <a:schemeClr val="bg1"/>
                </a:solidFill>
                <a:latin typeface="IBM Plex Sans Condensed Light" panose="020B0406050203000203"/>
              </a:rPr>
              <a:t>Contribución de la Televisión en Abierto a la Agenda 2030</a:t>
            </a:r>
            <a:endParaRPr kumimoji="0" lang="es-ES" sz="1800" i="0" u="none" strike="noStrike" kern="1200" cap="none" spc="0" normalizeH="0" baseline="0" noProof="0" dirty="0">
              <a:ln>
                <a:noFill/>
              </a:ln>
              <a:solidFill>
                <a:schemeClr val="bg1"/>
              </a:solidFill>
              <a:effectLst/>
              <a:uLnTx/>
              <a:uFillTx/>
              <a:latin typeface="IBM Plex Sans Condensed Light" panose="020B0406050203000203"/>
            </a:endParaRPr>
          </a:p>
          <a:p>
            <a:pPr marL="274638" marR="0" lvl="0" indent="0" algn="l" defTabSz="685800" rtl="0" eaLnBrk="1" fontAlgn="auto" latinLnBrk="0" hangingPunct="1">
              <a:lnSpc>
                <a:spcPct val="90000"/>
              </a:lnSpc>
              <a:spcBef>
                <a:spcPts val="750"/>
              </a:spcBef>
              <a:spcAft>
                <a:spcPts val="600"/>
              </a:spcAft>
              <a:buClrTx/>
              <a:buSzTx/>
              <a:buFont typeface="Arial" panose="020B0604020202020204" pitchFamily="34" charset="0"/>
              <a:buNone/>
              <a:tabLst/>
              <a:defRPr/>
            </a:pPr>
            <a:endParaRPr kumimoji="0" lang="es-ES" sz="1800" i="0" u="none" strike="noStrike" kern="1200" cap="none" spc="0" normalizeH="0" baseline="0" noProof="0" dirty="0">
              <a:ln>
                <a:noFill/>
              </a:ln>
              <a:solidFill>
                <a:schemeClr val="bg1"/>
              </a:solidFill>
              <a:effectLst/>
              <a:uLnTx/>
              <a:uFillTx/>
              <a:latin typeface="IBM Plex Sans Condensed Light" panose="020B0406050203000203"/>
              <a:ea typeface="+mn-ea"/>
              <a:cs typeface="+mn-cs"/>
            </a:endParaRPr>
          </a:p>
          <a:p>
            <a:pPr marL="274638" marR="0" lvl="0" indent="0" algn="l" defTabSz="685800" rtl="0" eaLnBrk="1" fontAlgn="auto" latinLnBrk="0" hangingPunct="1">
              <a:lnSpc>
                <a:spcPct val="90000"/>
              </a:lnSpc>
              <a:spcBef>
                <a:spcPts val="750"/>
              </a:spcBef>
              <a:spcAft>
                <a:spcPts val="600"/>
              </a:spcAft>
              <a:buClrTx/>
              <a:buSzTx/>
              <a:buFont typeface="Arial" panose="020B0604020202020204" pitchFamily="34" charset="0"/>
              <a:buNone/>
              <a:tabLst/>
              <a:defRPr/>
            </a:pPr>
            <a:endParaRPr kumimoji="0" lang="es-ES" sz="1800" i="0" u="none" strike="noStrike" kern="1200" cap="none" spc="0" normalizeH="0" baseline="0" noProof="0" dirty="0">
              <a:ln>
                <a:noFill/>
              </a:ln>
              <a:solidFill>
                <a:schemeClr val="bg1"/>
              </a:solidFill>
              <a:effectLst/>
              <a:uLnTx/>
              <a:uFillTx/>
              <a:latin typeface="IBM Plex Sans Condensed Light" panose="020B0406050203000203"/>
              <a:ea typeface="+mn-ea"/>
              <a:cs typeface="+mn-cs"/>
            </a:endParaRPr>
          </a:p>
          <a:p>
            <a:pPr marL="171450" marR="0" lvl="0" indent="-171450" algn="l" defTabSz="685800" rtl="0" eaLnBrk="1" fontAlgn="auto" latinLnBrk="0" hangingPunct="1">
              <a:lnSpc>
                <a:spcPct val="90000"/>
              </a:lnSpc>
              <a:spcBef>
                <a:spcPts val="750"/>
              </a:spcBef>
              <a:spcAft>
                <a:spcPts val="0"/>
              </a:spcAft>
              <a:buClrTx/>
              <a:buSzTx/>
              <a:buFont typeface="Arial" panose="020B0604020202020204" pitchFamily="34" charset="0"/>
              <a:buChar char="•"/>
              <a:tabLst/>
              <a:defRPr/>
            </a:pPr>
            <a:endParaRPr kumimoji="0" lang="es-ES" sz="1800" i="0" u="none" strike="noStrike" kern="1200" cap="none" spc="0" normalizeH="0" baseline="0" noProof="0" dirty="0">
              <a:ln>
                <a:noFill/>
              </a:ln>
              <a:solidFill>
                <a:schemeClr val="bg1"/>
              </a:solidFill>
              <a:effectLst/>
              <a:uLnTx/>
              <a:uFillTx/>
              <a:latin typeface="IBM Plex Sans Condensed Light" panose="020B0406050203000203"/>
              <a:ea typeface="+mn-ea"/>
              <a:cs typeface="+mn-cs"/>
            </a:endParaRPr>
          </a:p>
        </p:txBody>
      </p:sp>
    </p:spTree>
    <p:extLst>
      <p:ext uri="{BB962C8B-B14F-4D97-AF65-F5344CB8AC3E}">
        <p14:creationId xmlns:p14="http://schemas.microsoft.com/office/powerpoint/2010/main" val="3794317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EF59B8C-D45A-466E-A582-6226B4594B5A}"/>
              </a:ext>
            </a:extLst>
          </p:cNvPr>
          <p:cNvGraphicFramePr>
            <a:graphicFrameLocks noChangeAspect="1"/>
          </p:cNvGraphicFramePr>
          <p:nvPr>
            <p:custDataLst>
              <p:tags r:id="rId1"/>
            </p:custDataLst>
            <p:extLst>
              <p:ext uri="{D42A27DB-BD31-4B8C-83A1-F6EECF244321}">
                <p14:modId xmlns:p14="http://schemas.microsoft.com/office/powerpoint/2010/main" val="29209252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88F0B89-C573-4275-BC6A-CD50FE94C18F}"/>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4" name="Title 3">
            <a:extLst>
              <a:ext uri="{FF2B5EF4-FFF2-40B4-BE49-F238E27FC236}">
                <a16:creationId xmlns:a16="http://schemas.microsoft.com/office/drawing/2014/main" id="{7D52E06D-3B0B-4E5A-A062-7894B7C77C9C}"/>
              </a:ext>
            </a:extLst>
          </p:cNvPr>
          <p:cNvSpPr>
            <a:spLocks noGrp="1"/>
          </p:cNvSpPr>
          <p:nvPr>
            <p:ph type="title"/>
          </p:nvPr>
        </p:nvSpPr>
        <p:spPr>
          <a:xfrm>
            <a:off x="519431" y="960330"/>
            <a:ext cx="5915025" cy="900246"/>
          </a:xfrm>
        </p:spPr>
        <p:txBody>
          <a:bodyPr>
            <a:normAutofit/>
          </a:bodyPr>
          <a:lstStyle/>
          <a:p>
            <a:r>
              <a:rPr lang="es-ES" sz="3600" dirty="0">
                <a:solidFill>
                  <a:srgbClr val="3CB4B5"/>
                </a:solidFill>
                <a:latin typeface="IBM Plex Sans Condensed Medium" panose="020B0606050203000203" pitchFamily="34" charset="77"/>
              </a:rPr>
              <a:t>Bases del estudio</a:t>
            </a:r>
            <a:endParaRPr lang="es-ES" sz="3600" dirty="0">
              <a:solidFill>
                <a:srgbClr val="3CB4B5"/>
              </a:solidFill>
            </a:endParaRPr>
          </a:p>
        </p:txBody>
      </p:sp>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3</a:t>
            </a:fld>
            <a:endParaRPr lang="es-ES" dirty="0"/>
          </a:p>
        </p:txBody>
      </p:sp>
      <p:sp>
        <p:nvSpPr>
          <p:cNvPr id="10" name="Content Placeholder 4">
            <a:extLst>
              <a:ext uri="{FF2B5EF4-FFF2-40B4-BE49-F238E27FC236}">
                <a16:creationId xmlns:a16="http://schemas.microsoft.com/office/drawing/2014/main" id="{33C12CA8-DEEE-4A47-98A1-5758AD5AC675}"/>
              </a:ext>
            </a:extLst>
          </p:cNvPr>
          <p:cNvSpPr>
            <a:spLocks noGrp="1"/>
          </p:cNvSpPr>
          <p:nvPr>
            <p:ph sz="half" idx="1"/>
          </p:nvPr>
        </p:nvSpPr>
        <p:spPr>
          <a:xfrm>
            <a:off x="505777" y="2590460"/>
            <a:ext cx="3020378" cy="6021099"/>
          </a:xfrm>
        </p:spPr>
        <p:txBody>
          <a:bodyPr>
            <a:normAutofit fontScale="92500" lnSpcReduction="10000"/>
          </a:bodyPr>
          <a:lstStyle/>
          <a:p>
            <a:pPr marL="0" indent="0" algn="just">
              <a:buNone/>
            </a:pPr>
            <a:r>
              <a:rPr lang="es-ES" dirty="0">
                <a:latin typeface="IBM Plex Sans Condensed Light" panose="020B0406050203000203" pitchFamily="34" charset="77"/>
              </a:rPr>
              <a:t>La Unión de Televisiones Comerciales en Abierto (UTECA) ha llevado a cabo la </a:t>
            </a:r>
            <a:r>
              <a:rPr lang="es-ES" sz="1400" b="1" dirty="0">
                <a:solidFill>
                  <a:srgbClr val="57728E"/>
                </a:solidFill>
                <a:latin typeface="IBM Plex Sans Condensed Light" panose="020B0406050203000203" pitchFamily="34" charset="77"/>
              </a:rPr>
              <a:t>1</a:t>
            </a:r>
            <a:r>
              <a:rPr lang="es-ES" sz="1400" b="1" dirty="0">
                <a:solidFill>
                  <a:srgbClr val="57728E"/>
                </a:solidFill>
              </a:rPr>
              <a:t>ª ola 2021 del Barómetro sobre la percepción de la TV en Abierto por la sociedad española</a:t>
            </a:r>
            <a:r>
              <a:rPr lang="es-ES" sz="1500" b="1" dirty="0">
                <a:solidFill>
                  <a:srgbClr val="57728E"/>
                </a:solidFill>
              </a:rPr>
              <a:t>,</a:t>
            </a:r>
            <a:r>
              <a:rPr lang="es-ES" dirty="0">
                <a:latin typeface="IBM Plex Sans Condensed Light" panose="020B0406050203000203" pitchFamily="34" charset="77"/>
              </a:rPr>
              <a:t> estudio realizado en colaboración con Barlovento Comunicación y Deloitte.</a:t>
            </a:r>
          </a:p>
          <a:p>
            <a:pPr marL="0" indent="0" algn="just">
              <a:buNone/>
            </a:pPr>
            <a:r>
              <a:rPr lang="es-ES" dirty="0">
                <a:latin typeface="IBM Plex Sans Condensed Light" panose="020B0406050203000203" pitchFamily="34" charset="77"/>
              </a:rPr>
              <a:t>La metodología y rigurosidad  científica de la  investigación tiene el aval del conocimiento y experiencia de la consultora Barlovento Comunicación, que ha sido la encargada de validar todas las premisas técnicas de partida.</a:t>
            </a:r>
          </a:p>
          <a:p>
            <a:pPr marL="0" indent="0" algn="just">
              <a:buNone/>
            </a:pPr>
            <a:r>
              <a:rPr lang="es-ES" dirty="0">
                <a:latin typeface="IBM Plex Sans Condensed Light" panose="020B0406050203000203" pitchFamily="34" charset="77"/>
              </a:rPr>
              <a:t>Para el estudio se han realizado 1.203 entrevistas a españoles mayores de 18 años, representativos de la población por variables de sexo, edad y comunidad autónoma, según el Instituto Nacional de Estadística (INE). Este tamaño muestral permite que el error estadístico de las estimaciones sea sólo del ±2,9%, lo que otorga unos niveles de fiabilidad y solidez de la información recogida muy elevados, por encima de los estudios de opinión estándar del mercado.</a:t>
            </a:r>
          </a:p>
          <a:p>
            <a:pPr marL="0" indent="0" algn="just">
              <a:buNone/>
            </a:pPr>
            <a:r>
              <a:rPr lang="es-ES" dirty="0">
                <a:latin typeface="IBM Plex Sans Condensed Light" panose="020B0406050203000203" pitchFamily="34" charset="77"/>
              </a:rPr>
              <a:t>La metodología empleada ha sido la del cuestionario estructurado a un panel online y el trabajo de campo se ha realizado </a:t>
            </a:r>
            <a:r>
              <a:rPr lang="es-ES" b="1" dirty="0">
                <a:latin typeface="IBM Plex Sans Condensed Light" panose="020B0406050203000203" pitchFamily="34" charset="77"/>
              </a:rPr>
              <a:t>entre el 25 de marzo y el 8 de abril de 2021.</a:t>
            </a:r>
          </a:p>
          <a:p>
            <a:pPr marL="0" indent="0" algn="just">
              <a:buNone/>
            </a:pPr>
            <a:r>
              <a:rPr lang="es-ES" sz="1100" dirty="0">
                <a:latin typeface="IBM Plex Sans Condensed Light" panose="020B0406050203000203" pitchFamily="34" charset="77"/>
              </a:rPr>
              <a:t>En este informe, Barlovento Comunicación analiza en los apartados 2 a 5, las respuestas obtenidas en el cuestionario</a:t>
            </a:r>
            <a:r>
              <a:rPr lang="es-ES" dirty="0">
                <a:latin typeface="IBM Plex Sans Condensed Light" panose="020B0406050203000203" pitchFamily="34" charset="77"/>
              </a:rPr>
              <a:t>, que  consta de 18 preguntas y que abordan grandes áreas temáticas: Información, Publicidad, Educación y Entretenimiento. A su vez se tratan cuestiones específicas como las </a:t>
            </a:r>
            <a:r>
              <a:rPr lang="es-ES" i="1" dirty="0">
                <a:latin typeface="IBM Plex Sans Condensed Light" panose="020B0406050203000203" pitchFamily="34" charset="77"/>
              </a:rPr>
              <a:t>fake news</a:t>
            </a:r>
            <a:r>
              <a:rPr lang="es-ES" dirty="0">
                <a:latin typeface="IBM Plex Sans Condensed Light" panose="020B0406050203000203" pitchFamily="34" charset="77"/>
              </a:rPr>
              <a:t>, las diferencias sobre el control de los contenidos en los medios tradicionales y en Redes Sociales y Plataformas de Intercambio de Vídeo, o la importancia de los profesionales del periodismo como garantes de una información veraz y contrastada.</a:t>
            </a:r>
          </a:p>
          <a:p>
            <a:pPr marL="0" indent="0" algn="just">
              <a:buNone/>
            </a:pPr>
            <a:r>
              <a:rPr lang="es-ES" dirty="0">
                <a:latin typeface="IBM Plex Sans Condensed Light" panose="020B0406050203000203" pitchFamily="34" charset="77"/>
              </a:rPr>
              <a:t>Por su parte, Deloitte, a la luz de las respuestas obtenidas, analiza en el apartado 6 de este informe cuál es la percepción de la sociedad sobre la contribución de la Televisión en Abierto a los Objetivos de Desarrollo Sostenible de la Agenda 2030 impulsada por Naciones Unidas.</a:t>
            </a:r>
          </a:p>
        </p:txBody>
      </p:sp>
      <p:pic>
        <p:nvPicPr>
          <p:cNvPr id="11" name="Imagen 10">
            <a:extLst>
              <a:ext uri="{FF2B5EF4-FFF2-40B4-BE49-F238E27FC236}">
                <a16:creationId xmlns:a16="http://schemas.microsoft.com/office/drawing/2014/main" id="{D7D58E73-C1E6-4246-8245-7E7C2F68DC9B}"/>
              </a:ext>
            </a:extLst>
          </p:cNvPr>
          <p:cNvPicPr>
            <a:picLocks noChangeAspect="1"/>
          </p:cNvPicPr>
          <p:nvPr/>
        </p:nvPicPr>
        <p:blipFill>
          <a:blip r:embed="rId7"/>
          <a:stretch>
            <a:fillRect/>
          </a:stretch>
        </p:blipFill>
        <p:spPr>
          <a:xfrm>
            <a:off x="4394536" y="2488277"/>
            <a:ext cx="1463635" cy="1463635"/>
          </a:xfrm>
          <a:prstGeom prst="rect">
            <a:avLst/>
          </a:prstGeom>
        </p:spPr>
      </p:pic>
      <p:sp>
        <p:nvSpPr>
          <p:cNvPr id="12" name="Title 3">
            <a:extLst>
              <a:ext uri="{FF2B5EF4-FFF2-40B4-BE49-F238E27FC236}">
                <a16:creationId xmlns:a16="http://schemas.microsoft.com/office/drawing/2014/main" id="{BE1EA2E6-7C48-4D73-A7DF-C9325B2455F7}"/>
              </a:ext>
            </a:extLst>
          </p:cNvPr>
          <p:cNvSpPr txBox="1">
            <a:spLocks/>
          </p:cNvSpPr>
          <p:nvPr/>
        </p:nvSpPr>
        <p:spPr>
          <a:xfrm>
            <a:off x="3428998" y="3348724"/>
            <a:ext cx="3331845" cy="191470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4800" kern="1200">
                <a:solidFill>
                  <a:srgbClr val="E95270"/>
                </a:solidFill>
                <a:latin typeface="IBM Plex Sans Condensed Light" panose="020B0406050203000203"/>
                <a:ea typeface="+mj-ea"/>
                <a:cs typeface="+mj-cs"/>
              </a:defRPr>
            </a:lvl1pPr>
          </a:lstStyle>
          <a:p>
            <a:pPr algn="ctr"/>
            <a:r>
              <a:rPr lang="es-ES" sz="4000" dirty="0">
                <a:solidFill>
                  <a:srgbClr val="3CB4B5"/>
                </a:solidFill>
                <a:latin typeface="IBM Plex Sans Condensed Medium" panose="020B0606050203000203" pitchFamily="34" charset="77"/>
              </a:rPr>
              <a:t>1.203 entrevistas</a:t>
            </a:r>
            <a:endParaRPr lang="es-ES" sz="4000" dirty="0">
              <a:solidFill>
                <a:srgbClr val="3CB4B5"/>
              </a:solidFill>
            </a:endParaRPr>
          </a:p>
        </p:txBody>
      </p:sp>
      <p:sp>
        <p:nvSpPr>
          <p:cNvPr id="14" name="Content Placeholder 4">
            <a:extLst>
              <a:ext uri="{FF2B5EF4-FFF2-40B4-BE49-F238E27FC236}">
                <a16:creationId xmlns:a16="http://schemas.microsoft.com/office/drawing/2014/main" id="{5D3066B0-6711-46D5-AEC1-4832E5010843}"/>
              </a:ext>
            </a:extLst>
          </p:cNvPr>
          <p:cNvSpPr txBox="1">
            <a:spLocks/>
          </p:cNvSpPr>
          <p:nvPr/>
        </p:nvSpPr>
        <p:spPr>
          <a:xfrm>
            <a:off x="3584731" y="5784163"/>
            <a:ext cx="3020378" cy="2817382"/>
          </a:xfrm>
          <a:prstGeom prst="rect">
            <a:avLst/>
          </a:prstGeom>
        </p:spPr>
        <p:txBody>
          <a:bodyPr vert="horz" lIns="91440" tIns="45720" rIns="91440" bIns="45720" rtlCol="0">
            <a:normAutofit fontScale="85000"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Font typeface="Arial" panose="020B0604020202020204" pitchFamily="34" charset="0"/>
              <a:buNone/>
            </a:pPr>
            <a:endParaRPr lang="es-ES" dirty="0">
              <a:latin typeface="IBM Plex Sans Condensed Light" panose="020B0406050203000203" pitchFamily="34" charset="77"/>
            </a:endParaRPr>
          </a:p>
          <a:p>
            <a:pPr algn="just"/>
            <a:r>
              <a:rPr lang="es-ES" i="1" dirty="0"/>
              <a:t>UTECA (Unión de Televisiones Comerciales en Abierto) representa los intereses comunes de los asociados en los ámbitos nacional, internacional y comunitario. Está formada por Atresmedia, DKiss, Net TV, Real Madrid TV, Ten, TRECE y Veo. </a:t>
            </a:r>
            <a:endParaRPr lang="es-ES" dirty="0"/>
          </a:p>
          <a:p>
            <a:pPr algn="just"/>
            <a:r>
              <a:rPr lang="es-ES" i="1" dirty="0"/>
              <a:t>BARLOVENTO COMUNICACIÓN  es la consultora audiovisual y digital líder en España, con 22 años de experiencia en el sector, y especializada en las tendencias y comportamientos de los españoles y su consumo de medios audiovisuales.</a:t>
            </a:r>
          </a:p>
          <a:p>
            <a:pPr algn="just"/>
            <a:r>
              <a:rPr lang="es-ES_tradnl" sz="1050" i="1" dirty="0"/>
              <a:t>DELOITTE es la firma de servicios profesionales líder en España y en el mundo. La Firma española cuenta con más de 9.000 profesionales, distribuidos en seis grandes áreas de negocio -Audit&amp;Assurance, Consultoría, Deloitte Legal, Financial Advisory, Risk Advisory y BPO-, que prestan servicio a empresas líderes en sus sectores de actividad. La Firma aporta su experiencia y alto nivel profesional ayudando a sus clientes a alcanzar sus objetivos empresariales en cualquier lugar del mundo, para lo que cuenta con el apoyo de una red global de más de 312.000 profesionales presentes en más de 150 países</a:t>
            </a:r>
            <a:r>
              <a:rPr lang="es-ES_tradnl" i="1" dirty="0"/>
              <a:t>.</a:t>
            </a:r>
            <a:endParaRPr lang="es-ES" i="1" dirty="0"/>
          </a:p>
          <a:p>
            <a:pPr algn="just"/>
            <a:endParaRPr lang="es-ES" dirty="0"/>
          </a:p>
        </p:txBody>
      </p:sp>
      <p:sp>
        <p:nvSpPr>
          <p:cNvPr id="15" name="Title 3">
            <a:extLst>
              <a:ext uri="{FF2B5EF4-FFF2-40B4-BE49-F238E27FC236}">
                <a16:creationId xmlns:a16="http://schemas.microsoft.com/office/drawing/2014/main" id="{267D519D-9BAE-4DDE-BBA0-C5A3594ED025}"/>
              </a:ext>
            </a:extLst>
          </p:cNvPr>
          <p:cNvSpPr txBox="1">
            <a:spLocks/>
          </p:cNvSpPr>
          <p:nvPr/>
        </p:nvSpPr>
        <p:spPr>
          <a:xfrm>
            <a:off x="3411392" y="4808147"/>
            <a:ext cx="3423951" cy="1292668"/>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4800" kern="1200">
                <a:solidFill>
                  <a:srgbClr val="E95270"/>
                </a:solidFill>
                <a:latin typeface="IBM Plex Sans Condensed Light" panose="020B0406050203000203"/>
                <a:ea typeface="+mj-ea"/>
                <a:cs typeface="+mj-cs"/>
              </a:defRPr>
            </a:lvl1pPr>
          </a:lstStyle>
          <a:p>
            <a:pPr algn="ctr"/>
            <a:r>
              <a:rPr lang="es-ES" sz="2200" dirty="0">
                <a:solidFill>
                  <a:srgbClr val="3CB4B5"/>
                </a:solidFill>
                <a:latin typeface="IBM Plex Sans Condensed Medium" panose="020B0606050203000203" pitchFamily="34" charset="77"/>
              </a:rPr>
              <a:t>Muestra representativa </a:t>
            </a:r>
          </a:p>
          <a:p>
            <a:pPr algn="ctr"/>
            <a:r>
              <a:rPr lang="es-ES" sz="2200" dirty="0">
                <a:solidFill>
                  <a:srgbClr val="3CB4B5"/>
                </a:solidFill>
                <a:latin typeface="IBM Plex Sans Condensed Medium" panose="020B0606050203000203" pitchFamily="34" charset="77"/>
              </a:rPr>
              <a:t>de la población española mayor de 18 años</a:t>
            </a:r>
          </a:p>
          <a:p>
            <a:pPr algn="ctr"/>
            <a:endParaRPr lang="es-ES" sz="2800" dirty="0">
              <a:solidFill>
                <a:schemeClr val="tx1"/>
              </a:solidFill>
              <a:latin typeface="IBM Plex Sans Condensed Medium" panose="020B0606050203000203" pitchFamily="34" charset="77"/>
            </a:endParaRPr>
          </a:p>
        </p:txBody>
      </p:sp>
    </p:spTree>
    <p:extLst>
      <p:ext uri="{BB962C8B-B14F-4D97-AF65-F5344CB8AC3E}">
        <p14:creationId xmlns:p14="http://schemas.microsoft.com/office/powerpoint/2010/main" val="3360935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06C15D5E-9B15-4D08-8516-5B7E03004A2D}"/>
              </a:ext>
            </a:extLst>
          </p:cNvPr>
          <p:cNvGraphicFramePr>
            <a:graphicFrameLocks noChangeAspect="1"/>
          </p:cNvGraphicFramePr>
          <p:nvPr>
            <p:custDataLst>
              <p:tags r:id="rId1"/>
            </p:custDataLst>
            <p:extLst>
              <p:ext uri="{D42A27DB-BD31-4B8C-83A1-F6EECF244321}">
                <p14:modId xmlns:p14="http://schemas.microsoft.com/office/powerpoint/2010/main" val="359907287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A77DDEC-E475-406D-BD7B-EE1E73652EE8}"/>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4" name="Title 3">
            <a:extLst>
              <a:ext uri="{FF2B5EF4-FFF2-40B4-BE49-F238E27FC236}">
                <a16:creationId xmlns:a16="http://schemas.microsoft.com/office/drawing/2014/main" id="{7D52E06D-3B0B-4E5A-A062-7894B7C77C9C}"/>
              </a:ext>
            </a:extLst>
          </p:cNvPr>
          <p:cNvSpPr>
            <a:spLocks noGrp="1"/>
          </p:cNvSpPr>
          <p:nvPr>
            <p:ph type="title"/>
          </p:nvPr>
        </p:nvSpPr>
        <p:spPr>
          <a:xfrm>
            <a:off x="471487" y="870154"/>
            <a:ext cx="5915025" cy="900246"/>
          </a:xfrm>
        </p:spPr>
        <p:txBody>
          <a:bodyPr>
            <a:noAutofit/>
          </a:bodyPr>
          <a:lstStyle/>
          <a:p>
            <a:r>
              <a:rPr lang="es-ES" sz="3600" dirty="0">
                <a:solidFill>
                  <a:srgbClr val="3CB4B5"/>
                </a:solidFill>
                <a:latin typeface="IBM Plex Sans Condensed Medium" panose="020B0606050203000203" pitchFamily="34" charset="77"/>
              </a:rPr>
              <a:t>Información: </a:t>
            </a:r>
            <a:br>
              <a:rPr lang="es-ES" sz="3600" dirty="0">
                <a:solidFill>
                  <a:srgbClr val="3CB4B5"/>
                </a:solidFill>
                <a:latin typeface="IBM Plex Sans Condensed Medium" panose="020B0606050203000203" pitchFamily="34" charset="77"/>
              </a:rPr>
            </a:br>
            <a:r>
              <a:rPr lang="es-ES" sz="3600" dirty="0">
                <a:solidFill>
                  <a:srgbClr val="3CB4B5"/>
                </a:solidFill>
                <a:latin typeface="IBM Plex Sans Condensed Medium" panose="020B0606050203000203" pitchFamily="34" charset="77"/>
              </a:rPr>
              <a:t>periodismo vs “fake news”</a:t>
            </a:r>
            <a:endParaRPr lang="es-ES" sz="3600" dirty="0">
              <a:solidFill>
                <a:srgbClr val="3CB4B5"/>
              </a:solidFill>
            </a:endParaRPr>
          </a:p>
        </p:txBody>
      </p:sp>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4</a:t>
            </a:fld>
            <a:endParaRPr lang="es-ES" dirty="0"/>
          </a:p>
        </p:txBody>
      </p:sp>
      <p:sp>
        <p:nvSpPr>
          <p:cNvPr id="7" name="Rectangle 5">
            <a:extLst>
              <a:ext uri="{FF2B5EF4-FFF2-40B4-BE49-F238E27FC236}">
                <a16:creationId xmlns:a16="http://schemas.microsoft.com/office/drawing/2014/main" id="{627B0875-41B5-4A94-BF73-C198FABA41DA}"/>
              </a:ext>
            </a:extLst>
          </p:cNvPr>
          <p:cNvSpPr/>
          <p:nvPr/>
        </p:nvSpPr>
        <p:spPr>
          <a:xfrm>
            <a:off x="471486" y="1789976"/>
            <a:ext cx="6070828" cy="1659685"/>
          </a:xfrm>
          <a:prstGeom prst="rect">
            <a:avLst/>
          </a:prstGeom>
        </p:spPr>
        <p:txBody>
          <a:bodyPr wrap="square">
            <a:spAutoFit/>
          </a:bodyPr>
          <a:lstStyle/>
          <a:p>
            <a:pPr algn="just" fontAlgn="base">
              <a:spcBef>
                <a:spcPct val="70000"/>
              </a:spcBef>
              <a:spcAft>
                <a:spcPct val="0"/>
              </a:spcAft>
            </a:pPr>
            <a:r>
              <a:rPr lang="es-ES" sz="1050" b="1" dirty="0">
                <a:latin typeface="IBM Plex Sans Condensed Light" panose="020B0406050203000203" pitchFamily="34" charset="77"/>
              </a:rPr>
              <a:t>La Televisión en Abierto sigue siendo para los españoles el medio de comunicación de mayor confianza para informarse</a:t>
            </a:r>
            <a:r>
              <a:rPr lang="es-ES" sz="1050" dirty="0">
                <a:latin typeface="IBM Plex Sans Condensed Light" panose="020B0406050203000203" pitchFamily="34" charset="77"/>
              </a:rPr>
              <a:t>. Si bien la demanda de contenidos informativos se ha reducido en relación a meses anteriores, cuando la crisis del coronavirus disparó los índices de consumo de información, </a:t>
            </a:r>
            <a:r>
              <a:rPr lang="es-ES" sz="1050" b="1" dirty="0">
                <a:latin typeface="IBM Plex Sans Condensed Light" panose="020B0406050203000203" pitchFamily="34" charset="77"/>
              </a:rPr>
              <a:t>la sociedad sigue recurriendo preferentemente a los medios tradicionales frente a nuevas fuentes de información</a:t>
            </a:r>
            <a:r>
              <a:rPr lang="es-ES" sz="1050" dirty="0">
                <a:latin typeface="IBM Plex Sans Condensed Light" panose="020B0406050203000203" pitchFamily="34" charset="77"/>
              </a:rPr>
              <a:t>, principalmente las Redes Sociales y Plataformas de Intercambio de Vídeo. </a:t>
            </a:r>
          </a:p>
          <a:p>
            <a:pPr algn="just" fontAlgn="base">
              <a:spcBef>
                <a:spcPct val="70000"/>
              </a:spcBef>
              <a:spcAft>
                <a:spcPct val="0"/>
              </a:spcAft>
            </a:pPr>
            <a:r>
              <a:rPr lang="es-ES" sz="1050" b="1" dirty="0">
                <a:latin typeface="IBM Plex Sans Condensed Light" panose="020B0406050203000203" pitchFamily="34" charset="77"/>
              </a:rPr>
              <a:t>La existencia de redacciones profesionalizadas es decisiva para explicar esta preferencia por la Televisión en Abierto</a:t>
            </a:r>
            <a:r>
              <a:rPr lang="es-ES" sz="1050" dirty="0">
                <a:latin typeface="IBM Plex Sans Condensed Light" panose="020B0406050203000203" pitchFamily="34" charset="77"/>
              </a:rPr>
              <a:t>, la Prensa y la Radio. En definitiva, la sociedad asocia estos equipos de periodistas a </a:t>
            </a:r>
            <a:r>
              <a:rPr lang="es-ES" sz="1050" b="1" dirty="0">
                <a:latin typeface="IBM Plex Sans Condensed Light" panose="020B0406050203000203" pitchFamily="34" charset="77"/>
              </a:rPr>
              <a:t>una mayor veracidad y contraste de la información</a:t>
            </a:r>
            <a:r>
              <a:rPr lang="es-ES" sz="1050" dirty="0">
                <a:latin typeface="IBM Plex Sans Condensed Light" panose="020B0406050203000203" pitchFamily="34" charset="77"/>
              </a:rPr>
              <a:t>, elementos clave a tener en cuenta ante la cada vez mayor difusión de las llamadas “</a:t>
            </a:r>
            <a:r>
              <a:rPr lang="es-ES" sz="1050" dirty="0" err="1">
                <a:latin typeface="IBM Plex Sans Condensed Light" panose="020B0406050203000203" pitchFamily="34" charset="77"/>
              </a:rPr>
              <a:t>fake-news</a:t>
            </a:r>
            <a:r>
              <a:rPr lang="es-ES" sz="1050" dirty="0">
                <a:latin typeface="IBM Plex Sans Condensed Light" panose="020B0406050203000203" pitchFamily="34" charset="77"/>
              </a:rPr>
              <a:t>”, que los ciudadanos sitúan mayoritariamente en las redes sociales.</a:t>
            </a:r>
          </a:p>
        </p:txBody>
      </p:sp>
      <p:sp>
        <p:nvSpPr>
          <p:cNvPr id="24" name="CuadroTexto 23">
            <a:extLst>
              <a:ext uri="{FF2B5EF4-FFF2-40B4-BE49-F238E27FC236}">
                <a16:creationId xmlns:a16="http://schemas.microsoft.com/office/drawing/2014/main" id="{04517174-EE52-4EC3-9DF1-4E43F94DA179}"/>
              </a:ext>
            </a:extLst>
          </p:cNvPr>
          <p:cNvSpPr txBox="1"/>
          <p:nvPr/>
        </p:nvSpPr>
        <p:spPr>
          <a:xfrm>
            <a:off x="511175" y="3526906"/>
            <a:ext cx="2749550" cy="6140142"/>
          </a:xfrm>
          <a:prstGeom prst="rect">
            <a:avLst/>
          </a:prstGeom>
          <a:noFill/>
        </p:spPr>
        <p:txBody>
          <a:bodyPr wrap="square" rtlCol="0">
            <a:spAutoFit/>
          </a:bodyPr>
          <a:lstStyle/>
          <a:p>
            <a:pPr algn="just"/>
            <a:r>
              <a:rPr lang="es-ES" sz="1400" b="1" dirty="0">
                <a:solidFill>
                  <a:srgbClr val="57728E"/>
                </a:solidFill>
                <a:latin typeface="IBM Plex Sans Condensed Light" panose="020B0406050203000203"/>
              </a:rPr>
              <a:t>Un 73,9% de los españoles asegura que recurre a la Televisión para informarse a diario</a:t>
            </a:r>
            <a:r>
              <a:rPr lang="es-ES" sz="1500" b="1" dirty="0">
                <a:solidFill>
                  <a:srgbClr val="57728E"/>
                </a:solidFill>
                <a:latin typeface="IBM Plex Sans Condensed Light" panose="020B0406050203000203"/>
              </a:rPr>
              <a:t>. </a:t>
            </a:r>
            <a:r>
              <a:rPr lang="es-ES" sz="1050" dirty="0">
                <a:latin typeface="IBM Plex Sans Condensed Light" panose="020B0406050203000203" pitchFamily="34" charset="77"/>
              </a:rPr>
              <a:t>(Gráfico 1)</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La Prensa (51,7%) es la segunda opción y en tercer lugar se encuentra la Radio (36,5%), que supera a las Redes Sociales respecto a la ola anterior. Por lo tanto, los medios tradicionales logran una posición muy ventajosa.</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La elección de la Televisión en Abierto como canal principal de información diaria es unánime en todas las franjas de edad.</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Del mismo modo, </a:t>
            </a:r>
            <a:r>
              <a:rPr lang="es-ES" sz="1050" b="1" dirty="0">
                <a:latin typeface="IBM Plex Sans Condensed Light" panose="020B0406050203000203" pitchFamily="34" charset="77"/>
              </a:rPr>
              <a:t>la Televisión es el medio preferido por los españoles para informarse sobre acontecimientos extraordinarios y noticias de gran impacto en la sociedad</a:t>
            </a:r>
            <a:r>
              <a:rPr lang="es-ES" sz="1050" dirty="0">
                <a:latin typeface="IBM Plex Sans Condensed Light" panose="020B0406050203000203" pitchFamily="34" charset="77"/>
              </a:rPr>
              <a:t>. Así lo aseguran el 79,1% de los encuestados., seguido de la  Prensa (47,3%) y la Radio (37%), por delante de nuevo de las Redes Sociales y las Plataformas de Intercambio de Vídeo.</a:t>
            </a:r>
          </a:p>
          <a:p>
            <a:pPr algn="just"/>
            <a:endParaRPr lang="es-ES" sz="1050" dirty="0">
              <a:latin typeface="IBM Plex Sans Condensed Light" panose="020B0406050203000203" pitchFamily="34" charset="77"/>
            </a:endParaRPr>
          </a:p>
          <a:p>
            <a:pPr algn="just"/>
            <a:r>
              <a:rPr lang="es-ES" sz="1400" b="1" dirty="0">
                <a:solidFill>
                  <a:srgbClr val="57728E"/>
                </a:solidFill>
                <a:latin typeface="IBM Plex Sans Condensed Light" panose="020B0406050203000203"/>
              </a:rPr>
              <a:t>6 de cada 10 españoles eligen la Televisión como el canal más seguro y de confianza,  para poder verlo solo o en familia. </a:t>
            </a:r>
            <a:r>
              <a:rPr lang="es-ES" sz="1050" dirty="0">
                <a:latin typeface="IBM Plex Sans Condensed Light" panose="020B0406050203000203" pitchFamily="34" charset="77"/>
              </a:rPr>
              <a:t>(Gráfico 2)</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Los ciudadanos eligen la Prensa (52,6%), la Televisión (49,8%) y la Radio (34,9%) cuando buscan una noticia veraz y contrastada, porcentajes que triplican a los que se decantan por las Redes Sociales (15,3%).</a:t>
            </a:r>
          </a:p>
          <a:p>
            <a:pPr algn="just"/>
            <a:endParaRPr lang="es-ES" sz="1050" dirty="0">
              <a:latin typeface="IBM Plex Sans Condensed Light" panose="020B0406050203000203" pitchFamily="34" charset="77"/>
            </a:endParaRPr>
          </a:p>
        </p:txBody>
      </p:sp>
      <p:graphicFrame>
        <p:nvGraphicFramePr>
          <p:cNvPr id="12" name="Gráfico 1">
            <a:extLst>
              <a:ext uri="{FF2B5EF4-FFF2-40B4-BE49-F238E27FC236}">
                <a16:creationId xmlns:a16="http://schemas.microsoft.com/office/drawing/2014/main" id="{8ACEFE92-6996-42D6-9599-CF0C2E2DA138}"/>
              </a:ext>
            </a:extLst>
          </p:cNvPr>
          <p:cNvGraphicFramePr>
            <a:graphicFrameLocks/>
          </p:cNvGraphicFramePr>
          <p:nvPr>
            <p:extLst>
              <p:ext uri="{D42A27DB-BD31-4B8C-83A1-F6EECF244321}">
                <p14:modId xmlns:p14="http://schemas.microsoft.com/office/powerpoint/2010/main" val="3608646761"/>
              </p:ext>
            </p:extLst>
          </p:nvPr>
        </p:nvGraphicFramePr>
        <p:xfrm>
          <a:off x="3532051" y="4207969"/>
          <a:ext cx="2743973" cy="1851083"/>
        </p:xfrm>
        <a:graphic>
          <a:graphicData uri="http://schemas.openxmlformats.org/drawingml/2006/chart">
            <c:chart xmlns:c="http://schemas.openxmlformats.org/drawingml/2006/chart" xmlns:r="http://schemas.openxmlformats.org/officeDocument/2006/relationships" r:id="rId7"/>
          </a:graphicData>
        </a:graphic>
      </p:graphicFrame>
      <p:sp>
        <p:nvSpPr>
          <p:cNvPr id="13" name="TextBox 8">
            <a:extLst>
              <a:ext uri="{FF2B5EF4-FFF2-40B4-BE49-F238E27FC236}">
                <a16:creationId xmlns:a16="http://schemas.microsoft.com/office/drawing/2014/main" id="{30712A3B-1412-4185-BC24-A18B4E6ACF9F}"/>
              </a:ext>
            </a:extLst>
          </p:cNvPr>
          <p:cNvSpPr txBox="1"/>
          <p:nvPr/>
        </p:nvSpPr>
        <p:spPr>
          <a:xfrm>
            <a:off x="3597275" y="3522915"/>
            <a:ext cx="2743973" cy="577081"/>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1</a:t>
            </a:r>
            <a:r>
              <a:rPr lang="es-ES" sz="1050" b="1" dirty="0">
                <a:latin typeface="IBM Plex Sans Condensed Light" panose="020B0406050203000203"/>
              </a:rPr>
              <a:t>: ¿Qué canal de comunicación utilizas cuando buscas informarte a diario con las noticias más importantes y actuales?</a:t>
            </a:r>
          </a:p>
        </p:txBody>
      </p:sp>
      <p:grpSp>
        <p:nvGrpSpPr>
          <p:cNvPr id="8" name="Grupo 7">
            <a:extLst>
              <a:ext uri="{FF2B5EF4-FFF2-40B4-BE49-F238E27FC236}">
                <a16:creationId xmlns:a16="http://schemas.microsoft.com/office/drawing/2014/main" id="{52E3D9B7-E5A3-4472-BC42-42953B66EEC0}"/>
              </a:ext>
            </a:extLst>
          </p:cNvPr>
          <p:cNvGrpSpPr/>
          <p:nvPr/>
        </p:nvGrpSpPr>
        <p:grpSpPr>
          <a:xfrm>
            <a:off x="3736894" y="6048057"/>
            <a:ext cx="2464733" cy="324744"/>
            <a:chOff x="7198471" y="5310449"/>
            <a:chExt cx="2464733" cy="324744"/>
          </a:xfrm>
        </p:grpSpPr>
        <p:grpSp>
          <p:nvGrpSpPr>
            <p:cNvPr id="14" name="Grupo 16">
              <a:extLst>
                <a:ext uri="{FF2B5EF4-FFF2-40B4-BE49-F238E27FC236}">
                  <a16:creationId xmlns:a16="http://schemas.microsoft.com/office/drawing/2014/main" id="{114A1299-C50C-4448-830D-9192A3093B28}"/>
                </a:ext>
              </a:extLst>
            </p:cNvPr>
            <p:cNvGrpSpPr/>
            <p:nvPr/>
          </p:nvGrpSpPr>
          <p:grpSpPr>
            <a:xfrm>
              <a:off x="7198471" y="5310449"/>
              <a:ext cx="2464733" cy="324744"/>
              <a:chOff x="3869393" y="5252810"/>
              <a:chExt cx="2373518" cy="312726"/>
            </a:xfrm>
          </p:grpSpPr>
          <p:pic>
            <p:nvPicPr>
              <p:cNvPr id="15" name="Imagen 8">
                <a:extLst>
                  <a:ext uri="{FF2B5EF4-FFF2-40B4-BE49-F238E27FC236}">
                    <a16:creationId xmlns:a16="http://schemas.microsoft.com/office/drawing/2014/main" id="{5FB58448-E7A6-4C3C-A6CE-9A363B554D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16" name="Imagen 15">
                <a:extLst>
                  <a:ext uri="{FF2B5EF4-FFF2-40B4-BE49-F238E27FC236}">
                    <a16:creationId xmlns:a16="http://schemas.microsoft.com/office/drawing/2014/main" id="{04C23778-CD45-439C-A85E-0E581FC634B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5" name="Rectángulo 4">
              <a:extLst>
                <a:ext uri="{FF2B5EF4-FFF2-40B4-BE49-F238E27FC236}">
                  <a16:creationId xmlns:a16="http://schemas.microsoft.com/office/drawing/2014/main" id="{F5165743-A981-4060-A498-32422E84479D}"/>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aphicFrame>
        <p:nvGraphicFramePr>
          <p:cNvPr id="17" name="Gráfico 1">
            <a:extLst>
              <a:ext uri="{FF2B5EF4-FFF2-40B4-BE49-F238E27FC236}">
                <a16:creationId xmlns:a16="http://schemas.microsoft.com/office/drawing/2014/main" id="{E2CEF5F6-ED20-44AA-B9D5-FDCE1A6ADB4C}"/>
              </a:ext>
            </a:extLst>
          </p:cNvPr>
          <p:cNvGraphicFramePr>
            <a:graphicFrameLocks/>
          </p:cNvGraphicFramePr>
          <p:nvPr>
            <p:extLst>
              <p:ext uri="{D42A27DB-BD31-4B8C-83A1-F6EECF244321}">
                <p14:modId xmlns:p14="http://schemas.microsoft.com/office/powerpoint/2010/main" val="3711091398"/>
              </p:ext>
            </p:extLst>
          </p:nvPr>
        </p:nvGraphicFramePr>
        <p:xfrm>
          <a:off x="3597275" y="7000636"/>
          <a:ext cx="2743973" cy="1851083"/>
        </p:xfrm>
        <a:graphic>
          <a:graphicData uri="http://schemas.openxmlformats.org/drawingml/2006/chart">
            <c:chart xmlns:c="http://schemas.openxmlformats.org/drawingml/2006/chart" xmlns:r="http://schemas.openxmlformats.org/officeDocument/2006/relationships" r:id="rId10"/>
          </a:graphicData>
        </a:graphic>
      </p:graphicFrame>
      <p:sp>
        <p:nvSpPr>
          <p:cNvPr id="18" name="TextBox 8">
            <a:extLst>
              <a:ext uri="{FF2B5EF4-FFF2-40B4-BE49-F238E27FC236}">
                <a16:creationId xmlns:a16="http://schemas.microsoft.com/office/drawing/2014/main" id="{F2BBA7F0-64B7-4CFE-A593-6B9EE7160D00}"/>
              </a:ext>
            </a:extLst>
          </p:cNvPr>
          <p:cNvSpPr txBox="1"/>
          <p:nvPr/>
        </p:nvSpPr>
        <p:spPr>
          <a:xfrm>
            <a:off x="3597275" y="6575663"/>
            <a:ext cx="2743973" cy="577081"/>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2</a:t>
            </a:r>
            <a:r>
              <a:rPr lang="es-ES" sz="1050" b="1" dirty="0">
                <a:latin typeface="IBM Plex Sans Condensed Light" panose="020B0406050203000203"/>
              </a:rPr>
              <a:t>: ¿Qué canal de comunicación utilizas cuando quieres un contenido seguro, de confianza, para ver solo o en familia?</a:t>
            </a:r>
          </a:p>
        </p:txBody>
      </p:sp>
      <p:grpSp>
        <p:nvGrpSpPr>
          <p:cNvPr id="19" name="Grupo 18">
            <a:extLst>
              <a:ext uri="{FF2B5EF4-FFF2-40B4-BE49-F238E27FC236}">
                <a16:creationId xmlns:a16="http://schemas.microsoft.com/office/drawing/2014/main" id="{009F99B4-100A-4710-B978-7B7433583B84}"/>
              </a:ext>
            </a:extLst>
          </p:cNvPr>
          <p:cNvGrpSpPr/>
          <p:nvPr/>
        </p:nvGrpSpPr>
        <p:grpSpPr>
          <a:xfrm>
            <a:off x="3736894" y="8828148"/>
            <a:ext cx="2464733" cy="324744"/>
            <a:chOff x="7198471" y="5310449"/>
            <a:chExt cx="2464733" cy="324744"/>
          </a:xfrm>
        </p:grpSpPr>
        <p:grpSp>
          <p:nvGrpSpPr>
            <p:cNvPr id="20" name="Grupo 16">
              <a:extLst>
                <a:ext uri="{FF2B5EF4-FFF2-40B4-BE49-F238E27FC236}">
                  <a16:creationId xmlns:a16="http://schemas.microsoft.com/office/drawing/2014/main" id="{98B1A5D1-41C1-4714-9134-50C9FD911C51}"/>
                </a:ext>
              </a:extLst>
            </p:cNvPr>
            <p:cNvGrpSpPr/>
            <p:nvPr/>
          </p:nvGrpSpPr>
          <p:grpSpPr>
            <a:xfrm>
              <a:off x="7198471" y="5310449"/>
              <a:ext cx="2464733" cy="324744"/>
              <a:chOff x="3869393" y="5252810"/>
              <a:chExt cx="2373518" cy="312726"/>
            </a:xfrm>
          </p:grpSpPr>
          <p:pic>
            <p:nvPicPr>
              <p:cNvPr id="22" name="Imagen 8">
                <a:extLst>
                  <a:ext uri="{FF2B5EF4-FFF2-40B4-BE49-F238E27FC236}">
                    <a16:creationId xmlns:a16="http://schemas.microsoft.com/office/drawing/2014/main" id="{3E31907A-3A60-4041-9ADF-F0188C72D96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23" name="Imagen 22">
                <a:extLst>
                  <a:ext uri="{FF2B5EF4-FFF2-40B4-BE49-F238E27FC236}">
                    <a16:creationId xmlns:a16="http://schemas.microsoft.com/office/drawing/2014/main" id="{F9E79CA0-1691-45C9-A753-60D43B593BD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21" name="Rectángulo 20">
              <a:extLst>
                <a:ext uri="{FF2B5EF4-FFF2-40B4-BE49-F238E27FC236}">
                  <a16:creationId xmlns:a16="http://schemas.microsoft.com/office/drawing/2014/main" id="{359BA12B-C6B6-4A4F-9B50-C214CF0EB399}"/>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Tree>
    <p:extLst>
      <p:ext uri="{BB962C8B-B14F-4D97-AF65-F5344CB8AC3E}">
        <p14:creationId xmlns:p14="http://schemas.microsoft.com/office/powerpoint/2010/main" val="20445300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uadroTexto 23">
            <a:extLst>
              <a:ext uri="{FF2B5EF4-FFF2-40B4-BE49-F238E27FC236}">
                <a16:creationId xmlns:a16="http://schemas.microsoft.com/office/drawing/2014/main" id="{04517174-EE52-4EC3-9DF1-4E43F94DA179}"/>
              </a:ext>
            </a:extLst>
          </p:cNvPr>
          <p:cNvSpPr txBox="1"/>
          <p:nvPr/>
        </p:nvSpPr>
        <p:spPr>
          <a:xfrm>
            <a:off x="511175" y="1322888"/>
            <a:ext cx="2749550" cy="3000821"/>
          </a:xfrm>
          <a:prstGeom prst="rect">
            <a:avLst/>
          </a:prstGeom>
          <a:noFill/>
        </p:spPr>
        <p:txBody>
          <a:bodyPr wrap="square" rtlCol="0">
            <a:spAutoFit/>
          </a:bodyPr>
          <a:lstStyle/>
          <a:p>
            <a:pPr algn="just"/>
            <a:r>
              <a:rPr lang="es-ES" sz="1050" dirty="0">
                <a:latin typeface="IBM Plex Sans Condensed Light" panose="020B0406050203000203" pitchFamily="34" charset="77"/>
              </a:rPr>
              <a:t>Esta mayor confianza hacia los medios tradicionales va en consonancia con la mayor credibilidad que los españoles atribuyen a la Televisión, la Prensa y la Radio. Una valoración que es común en todos los segmentos sociodemográficos, incluidos los jóvenes de 18 a 24 años, que también otorgan mayor seguridad a la Televisión (58,2%) que a las Redes Sociales (20,5%).</a:t>
            </a:r>
          </a:p>
          <a:p>
            <a:pPr algn="just"/>
            <a:endParaRPr lang="es-ES" sz="1050" dirty="0">
              <a:latin typeface="IBM Plex Sans Condensed Light" panose="020B0406050203000203" pitchFamily="34" charset="77"/>
            </a:endParaRPr>
          </a:p>
          <a:p>
            <a:pPr algn="just"/>
            <a:r>
              <a:rPr lang="es-ES" sz="1400" b="1" dirty="0">
                <a:solidFill>
                  <a:srgbClr val="57728E"/>
                </a:solidFill>
                <a:latin typeface="IBM Plex Sans Condensed Light" panose="020B0406050203000203"/>
              </a:rPr>
              <a:t>Un 77,6% de los españoles prefieren los medios tradicionales a las Redes Sociales para informarse por contar con periodistas que contrastan y analizan la información. </a:t>
            </a:r>
            <a:r>
              <a:rPr lang="es-ES" sz="1050" dirty="0">
                <a:latin typeface="IBM Plex Sans Condensed Light" panose="020B0406050203000203" pitchFamily="34" charset="77"/>
              </a:rPr>
              <a:t>(Gráfico 3)</a:t>
            </a:r>
          </a:p>
        </p:txBody>
      </p:sp>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5</a:t>
            </a:fld>
            <a:endParaRPr lang="es-ES" dirty="0"/>
          </a:p>
        </p:txBody>
      </p:sp>
      <p:sp>
        <p:nvSpPr>
          <p:cNvPr id="15" name="CuadroTexto 14">
            <a:extLst>
              <a:ext uri="{FF2B5EF4-FFF2-40B4-BE49-F238E27FC236}">
                <a16:creationId xmlns:a16="http://schemas.microsoft.com/office/drawing/2014/main" id="{17F470DD-E21F-4887-99A0-EAC39B697B17}"/>
              </a:ext>
            </a:extLst>
          </p:cNvPr>
          <p:cNvSpPr txBox="1"/>
          <p:nvPr/>
        </p:nvSpPr>
        <p:spPr>
          <a:xfrm>
            <a:off x="511175" y="7518819"/>
            <a:ext cx="2749550" cy="1061829"/>
          </a:xfrm>
          <a:prstGeom prst="rect">
            <a:avLst/>
          </a:prstGeom>
          <a:noFill/>
        </p:spPr>
        <p:txBody>
          <a:bodyPr wrap="square" rtlCol="0">
            <a:spAutoFit/>
          </a:bodyPr>
          <a:lstStyle/>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De hecho, </a:t>
            </a:r>
            <a:r>
              <a:rPr lang="es-ES" sz="1050" b="1" dirty="0">
                <a:latin typeface="IBM Plex Sans Condensed Light" panose="020B0406050203000203" pitchFamily="34" charset="77"/>
              </a:rPr>
              <a:t>el 89,7% de los españoles aseguran que los medios deben apoyarse en periodistas como garantía de credibilidad, veracidad y contraste de la información. </a:t>
            </a:r>
            <a:r>
              <a:rPr lang="es-ES" sz="1050" dirty="0">
                <a:latin typeface="IBM Plex Sans Condensed Light" panose="020B0406050203000203" pitchFamily="34" charset="77"/>
              </a:rPr>
              <a:t>Solo el 1,9% no está de acuerdo.</a:t>
            </a:r>
          </a:p>
        </p:txBody>
      </p:sp>
      <p:sp>
        <p:nvSpPr>
          <p:cNvPr id="28" name="TextBox 8">
            <a:extLst>
              <a:ext uri="{FF2B5EF4-FFF2-40B4-BE49-F238E27FC236}">
                <a16:creationId xmlns:a16="http://schemas.microsoft.com/office/drawing/2014/main" id="{D306DF1D-BC13-4B31-B4B7-DC12D0A59726}"/>
              </a:ext>
            </a:extLst>
          </p:cNvPr>
          <p:cNvSpPr txBox="1"/>
          <p:nvPr/>
        </p:nvSpPr>
        <p:spPr>
          <a:xfrm>
            <a:off x="512486" y="4491160"/>
            <a:ext cx="2743973" cy="900246"/>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3</a:t>
            </a:r>
            <a:r>
              <a:rPr lang="es-ES" sz="1050" b="1" dirty="0">
                <a:latin typeface="IBM Plex Sans Condensed Light" panose="020B0406050203000203"/>
              </a:rPr>
              <a:t>: Prefiero los medios (Televisión, Radio y Prensa) a las Redes Sociales para informarme porque cuentan con equipos profesionales de periodistas que contrastan, verifican y analizan las informaciones.</a:t>
            </a:r>
          </a:p>
        </p:txBody>
      </p:sp>
      <p:graphicFrame>
        <p:nvGraphicFramePr>
          <p:cNvPr id="44" name="Gráfico 43">
            <a:extLst>
              <a:ext uri="{FF2B5EF4-FFF2-40B4-BE49-F238E27FC236}">
                <a16:creationId xmlns:a16="http://schemas.microsoft.com/office/drawing/2014/main" id="{06D753D6-C9A7-4407-B453-A0AFA6A5E131}"/>
              </a:ext>
            </a:extLst>
          </p:cNvPr>
          <p:cNvGraphicFramePr>
            <a:graphicFrameLocks/>
          </p:cNvGraphicFramePr>
          <p:nvPr>
            <p:extLst>
              <p:ext uri="{D42A27DB-BD31-4B8C-83A1-F6EECF244321}">
                <p14:modId xmlns:p14="http://schemas.microsoft.com/office/powerpoint/2010/main" val="653946051"/>
              </p:ext>
            </p:extLst>
          </p:nvPr>
        </p:nvGraphicFramePr>
        <p:xfrm>
          <a:off x="0" y="5611390"/>
          <a:ext cx="3643313" cy="1907429"/>
        </p:xfrm>
        <a:graphic>
          <a:graphicData uri="http://schemas.openxmlformats.org/drawingml/2006/chart">
            <c:chart xmlns:c="http://schemas.openxmlformats.org/drawingml/2006/chart" xmlns:r="http://schemas.openxmlformats.org/officeDocument/2006/relationships" r:id="rId3"/>
          </a:graphicData>
        </a:graphic>
      </p:graphicFrame>
      <p:sp>
        <p:nvSpPr>
          <p:cNvPr id="16" name="CuadroTexto 15">
            <a:extLst>
              <a:ext uri="{FF2B5EF4-FFF2-40B4-BE49-F238E27FC236}">
                <a16:creationId xmlns:a16="http://schemas.microsoft.com/office/drawing/2014/main" id="{63111BAB-B885-484E-9CDA-6BD9D827B573}"/>
              </a:ext>
            </a:extLst>
          </p:cNvPr>
          <p:cNvSpPr txBox="1"/>
          <p:nvPr/>
        </p:nvSpPr>
        <p:spPr>
          <a:xfrm>
            <a:off x="3595964" y="4076079"/>
            <a:ext cx="2749550" cy="4347344"/>
          </a:xfrm>
          <a:prstGeom prst="rect">
            <a:avLst/>
          </a:prstGeom>
          <a:noFill/>
        </p:spPr>
        <p:txBody>
          <a:bodyPr wrap="square" rtlCol="0">
            <a:spAutoFit/>
          </a:bodyPr>
          <a:lstStyle/>
          <a:p>
            <a:pPr algn="just"/>
            <a:r>
              <a:rPr lang="es-ES" sz="1050" dirty="0">
                <a:latin typeface="IBM Plex Sans Condensed Light" panose="020B0406050203000203" pitchFamily="34" charset="77"/>
              </a:rPr>
              <a:t>El creciente fenómeno de las noticias falsas, conocidas como “fake news”, explica esta preferencia de los españoles por los medios tradicionales, ya que estos bulos o fuentes de desinformación acostumbran a tener su caldo de cultivo en las Redes Sociales.</a:t>
            </a:r>
          </a:p>
          <a:p>
            <a:pPr algn="just"/>
            <a:endParaRPr lang="es-ES" sz="1050" dirty="0">
              <a:latin typeface="IBM Plex Sans Condensed Light" panose="020B0406050203000203" pitchFamily="34" charset="77"/>
            </a:endParaRPr>
          </a:p>
          <a:p>
            <a:pPr algn="just"/>
            <a:r>
              <a:rPr lang="es-ES" sz="1400" b="1" dirty="0">
                <a:solidFill>
                  <a:srgbClr val="57728E"/>
                </a:solidFill>
                <a:latin typeface="IBM Plex Sans Condensed Light" panose="020B0406050203000203"/>
              </a:rPr>
              <a:t>El 96,5% de la población considera que las noticias falsas o “fake news” son un problema en la sociedad actual. </a:t>
            </a:r>
            <a:r>
              <a:rPr lang="es-ES" sz="1050" dirty="0">
                <a:latin typeface="IBM Plex Sans Condensed Light" panose="020B0406050203000203" pitchFamily="34" charset="77"/>
              </a:rPr>
              <a:t>(Gráfico 4)</a:t>
            </a:r>
            <a:endParaRPr lang="es-ES" sz="1400" b="1" dirty="0">
              <a:solidFill>
                <a:srgbClr val="57728E"/>
              </a:solidFill>
              <a:latin typeface="IBM Plex Sans Condensed Light" panose="020B0406050203000203"/>
            </a:endParaRP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Una preocupación que se ha agudizado con respecto a olas anteriores, con un incremento del 2,9%. </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En todos los segmentos demográficos, el porcentaje de respuestas afirmativas ante la problemática que suponen las “fake news” supera el 95%.</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Dicho de otro modo, solo 3 de cada 100 españoles no perciben las “fake news” como un problema que atajar en la lucha contra la desinformación.</a:t>
            </a:r>
          </a:p>
        </p:txBody>
      </p:sp>
      <p:sp>
        <p:nvSpPr>
          <p:cNvPr id="17" name="TextBox 8">
            <a:extLst>
              <a:ext uri="{FF2B5EF4-FFF2-40B4-BE49-F238E27FC236}">
                <a16:creationId xmlns:a16="http://schemas.microsoft.com/office/drawing/2014/main" id="{D55C117E-2D2A-4C7D-99DD-8FF4D5A671F3}"/>
              </a:ext>
            </a:extLst>
          </p:cNvPr>
          <p:cNvSpPr txBox="1"/>
          <p:nvPr/>
        </p:nvSpPr>
        <p:spPr>
          <a:xfrm>
            <a:off x="3606799" y="1324502"/>
            <a:ext cx="2743973" cy="577081"/>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4</a:t>
            </a:r>
            <a:r>
              <a:rPr lang="es-ES" sz="1050" b="1" dirty="0">
                <a:latin typeface="IBM Plex Sans Condensed Light" panose="020B0406050203000203"/>
              </a:rPr>
              <a:t>: Considero que las noticias falsas (“fake news”) son un problema en la sociedad actual.</a:t>
            </a:r>
          </a:p>
        </p:txBody>
      </p:sp>
      <p:graphicFrame>
        <p:nvGraphicFramePr>
          <p:cNvPr id="19" name="Gráfico 18">
            <a:extLst>
              <a:ext uri="{FF2B5EF4-FFF2-40B4-BE49-F238E27FC236}">
                <a16:creationId xmlns:a16="http://schemas.microsoft.com/office/drawing/2014/main" id="{E01BF39E-DA72-451A-AC3E-B3DBFC1DE86A}"/>
              </a:ext>
            </a:extLst>
          </p:cNvPr>
          <p:cNvGraphicFramePr>
            <a:graphicFrameLocks/>
          </p:cNvGraphicFramePr>
          <p:nvPr>
            <p:extLst>
              <p:ext uri="{D42A27DB-BD31-4B8C-83A1-F6EECF244321}">
                <p14:modId xmlns:p14="http://schemas.microsoft.com/office/powerpoint/2010/main" val="1890783550"/>
              </p:ext>
            </p:extLst>
          </p:nvPr>
        </p:nvGraphicFramePr>
        <p:xfrm>
          <a:off x="3154500" y="2115101"/>
          <a:ext cx="3643313" cy="19074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913171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6</a:t>
            </a:fld>
            <a:endParaRPr lang="es-ES" dirty="0"/>
          </a:p>
        </p:txBody>
      </p:sp>
      <p:sp>
        <p:nvSpPr>
          <p:cNvPr id="18" name="CuadroTexto 17">
            <a:extLst>
              <a:ext uri="{FF2B5EF4-FFF2-40B4-BE49-F238E27FC236}">
                <a16:creationId xmlns:a16="http://schemas.microsoft.com/office/drawing/2014/main" id="{68D3B006-CC5D-4BFD-8F58-6259A0185E86}"/>
              </a:ext>
            </a:extLst>
          </p:cNvPr>
          <p:cNvSpPr txBox="1"/>
          <p:nvPr/>
        </p:nvSpPr>
        <p:spPr>
          <a:xfrm>
            <a:off x="471487" y="4353780"/>
            <a:ext cx="2749550" cy="4239622"/>
          </a:xfrm>
          <a:prstGeom prst="rect">
            <a:avLst/>
          </a:prstGeom>
          <a:noFill/>
        </p:spPr>
        <p:txBody>
          <a:bodyPr wrap="square" rtlCol="0">
            <a:spAutoFit/>
          </a:bodyPr>
          <a:lstStyle/>
          <a:p>
            <a:pPr algn="just"/>
            <a:r>
              <a:rPr lang="es-ES" sz="1400" b="1" dirty="0">
                <a:solidFill>
                  <a:srgbClr val="57728E"/>
                </a:solidFill>
                <a:latin typeface="IBM Plex Sans Condensed Light" panose="020B0406050203000203"/>
              </a:rPr>
              <a:t>Ante las “fake news”, la mitad de los españoles eligen Radio, Televisión y Prensa como los canales con una información más contrastada y veraz. </a:t>
            </a:r>
            <a:r>
              <a:rPr lang="es-ES" sz="1050" dirty="0">
                <a:latin typeface="IBM Plex Sans Condensed Light" panose="020B0406050203000203" pitchFamily="34" charset="77"/>
              </a:rPr>
              <a:t>(Gráfico 5)</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Por lo tanto, la sociedad ve en la Televisión un muro de contención contra la proliferación de “fake news”, mientras crece la desconfianza en las Redes Sociales y las Plataformas de Intercambio de Vídeo.</a:t>
            </a:r>
          </a:p>
          <a:p>
            <a:pPr algn="just"/>
            <a:endParaRPr lang="es-ES" sz="1050" dirty="0">
              <a:latin typeface="IBM Plex Sans Condensed Light" panose="020B0406050203000203" pitchFamily="34" charset="77"/>
            </a:endParaRPr>
          </a:p>
          <a:p>
            <a:pPr algn="just"/>
            <a:r>
              <a:rPr lang="es-ES" sz="1050" b="1" dirty="0">
                <a:latin typeface="IBM Plex Sans Condensed Light" panose="020B0406050203000203" pitchFamily="34" charset="77"/>
              </a:rPr>
              <a:t>Un 86,6% de los españoles señala a las Redes Sociales como el canal de comunicación que difunde más “fake news”, porcentaje que sube hasta el 88,9% en los jóvenes entre 18 y 34 años, principales usuarios de estos canales. </a:t>
            </a:r>
          </a:p>
          <a:p>
            <a:pPr algn="just"/>
            <a:endParaRPr lang="es-ES" sz="1050" dirty="0">
              <a:solidFill>
                <a:srgbClr val="FF0000"/>
              </a:solidFill>
              <a:latin typeface="IBM Plex Sans Condensed Light" panose="020B0406050203000203" pitchFamily="34" charset="77"/>
            </a:endParaRPr>
          </a:p>
          <a:p>
            <a:pPr algn="just"/>
            <a:r>
              <a:rPr lang="es-ES" sz="1050" dirty="0">
                <a:latin typeface="IBM Plex Sans Condensed Light" panose="020B0406050203000203" pitchFamily="34" charset="77"/>
              </a:rPr>
              <a:t>En este contexto, cabe destacar el papel de la Televisión como transmisor de información fiable. Además, </a:t>
            </a:r>
            <a:r>
              <a:rPr lang="es-ES" sz="1050" b="1" dirty="0">
                <a:latin typeface="IBM Plex Sans Condensed Light" panose="020B0406050203000203" pitchFamily="34" charset="77"/>
              </a:rPr>
              <a:t>el 68,1% asegura que los periodistas profesionales son la mejor garantía frente a los bulos y las “fake news”</a:t>
            </a:r>
            <a:r>
              <a:rPr lang="es-ES" sz="1050" dirty="0">
                <a:latin typeface="IBM Plex Sans Condensed Light" panose="020B0406050203000203" pitchFamily="34" charset="77"/>
              </a:rPr>
              <a:t>. Un 10% no está de acuerdo.</a:t>
            </a:r>
          </a:p>
        </p:txBody>
      </p:sp>
      <p:graphicFrame>
        <p:nvGraphicFramePr>
          <p:cNvPr id="29" name="Gráfico 1">
            <a:extLst>
              <a:ext uri="{FF2B5EF4-FFF2-40B4-BE49-F238E27FC236}">
                <a16:creationId xmlns:a16="http://schemas.microsoft.com/office/drawing/2014/main" id="{5C3A0E10-0DD9-4AC5-8156-9809D45B8978}"/>
              </a:ext>
            </a:extLst>
          </p:cNvPr>
          <p:cNvGraphicFramePr>
            <a:graphicFrameLocks/>
          </p:cNvGraphicFramePr>
          <p:nvPr>
            <p:extLst>
              <p:ext uri="{D42A27DB-BD31-4B8C-83A1-F6EECF244321}">
                <p14:modId xmlns:p14="http://schemas.microsoft.com/office/powerpoint/2010/main" val="265791487"/>
              </p:ext>
            </p:extLst>
          </p:nvPr>
        </p:nvGraphicFramePr>
        <p:xfrm>
          <a:off x="471486" y="2081893"/>
          <a:ext cx="2743973" cy="1851083"/>
        </p:xfrm>
        <a:graphic>
          <a:graphicData uri="http://schemas.openxmlformats.org/drawingml/2006/chart">
            <c:chart xmlns:c="http://schemas.openxmlformats.org/drawingml/2006/chart" xmlns:r="http://schemas.openxmlformats.org/officeDocument/2006/relationships" r:id="rId3"/>
          </a:graphicData>
        </a:graphic>
      </p:graphicFrame>
      <p:sp>
        <p:nvSpPr>
          <p:cNvPr id="30" name="TextBox 8">
            <a:extLst>
              <a:ext uri="{FF2B5EF4-FFF2-40B4-BE49-F238E27FC236}">
                <a16:creationId xmlns:a16="http://schemas.microsoft.com/office/drawing/2014/main" id="{7EE42866-ECC0-464A-8957-99FE11545B08}"/>
              </a:ext>
            </a:extLst>
          </p:cNvPr>
          <p:cNvSpPr txBox="1"/>
          <p:nvPr/>
        </p:nvSpPr>
        <p:spPr>
          <a:xfrm>
            <a:off x="471486" y="1412040"/>
            <a:ext cx="2743973" cy="577081"/>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5</a:t>
            </a:r>
            <a:r>
              <a:rPr lang="es-ES" sz="1050" b="1" dirty="0">
                <a:latin typeface="IBM Plex Sans Condensed Light" panose="020B0406050203000203"/>
              </a:rPr>
              <a:t>: Ante las “fake news” ¿A través de qué canal recibes una información más veraz, de mayor confianza y más contrastada?</a:t>
            </a:r>
          </a:p>
        </p:txBody>
      </p:sp>
      <p:grpSp>
        <p:nvGrpSpPr>
          <p:cNvPr id="31" name="Grupo 30">
            <a:extLst>
              <a:ext uri="{FF2B5EF4-FFF2-40B4-BE49-F238E27FC236}">
                <a16:creationId xmlns:a16="http://schemas.microsoft.com/office/drawing/2014/main" id="{74C1DE7E-4B0D-444C-87BE-DD4B13CC57D8}"/>
              </a:ext>
            </a:extLst>
          </p:cNvPr>
          <p:cNvGrpSpPr/>
          <p:nvPr/>
        </p:nvGrpSpPr>
        <p:grpSpPr>
          <a:xfrm>
            <a:off x="611105" y="3842460"/>
            <a:ext cx="2464733" cy="324744"/>
            <a:chOff x="7198471" y="5310449"/>
            <a:chExt cx="2464733" cy="324744"/>
          </a:xfrm>
        </p:grpSpPr>
        <p:grpSp>
          <p:nvGrpSpPr>
            <p:cNvPr id="32" name="Grupo 16">
              <a:extLst>
                <a:ext uri="{FF2B5EF4-FFF2-40B4-BE49-F238E27FC236}">
                  <a16:creationId xmlns:a16="http://schemas.microsoft.com/office/drawing/2014/main" id="{1E2BE1B5-316E-4FF9-9FB1-B0F0DBAF2D94}"/>
                </a:ext>
              </a:extLst>
            </p:cNvPr>
            <p:cNvGrpSpPr/>
            <p:nvPr/>
          </p:nvGrpSpPr>
          <p:grpSpPr>
            <a:xfrm>
              <a:off x="7198471" y="5310449"/>
              <a:ext cx="2464733" cy="324744"/>
              <a:chOff x="3869393" y="5252810"/>
              <a:chExt cx="2373518" cy="312726"/>
            </a:xfrm>
          </p:grpSpPr>
          <p:pic>
            <p:nvPicPr>
              <p:cNvPr id="34" name="Imagen 8">
                <a:extLst>
                  <a:ext uri="{FF2B5EF4-FFF2-40B4-BE49-F238E27FC236}">
                    <a16:creationId xmlns:a16="http://schemas.microsoft.com/office/drawing/2014/main" id="{D5A5D120-2AEE-4E6E-A9D5-4E13CE3703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35" name="Imagen 34">
                <a:extLst>
                  <a:ext uri="{FF2B5EF4-FFF2-40B4-BE49-F238E27FC236}">
                    <a16:creationId xmlns:a16="http://schemas.microsoft.com/office/drawing/2014/main" id="{12F61433-E7C3-4417-B2C4-5A36AD7A7F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33" name="Rectángulo 32">
              <a:extLst>
                <a:ext uri="{FF2B5EF4-FFF2-40B4-BE49-F238E27FC236}">
                  <a16:creationId xmlns:a16="http://schemas.microsoft.com/office/drawing/2014/main" id="{83617134-A422-4BB2-B77D-ACD304CF878D}"/>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7" name="CuadroTexto 16">
            <a:extLst>
              <a:ext uri="{FF2B5EF4-FFF2-40B4-BE49-F238E27FC236}">
                <a16:creationId xmlns:a16="http://schemas.microsoft.com/office/drawing/2014/main" id="{DAE10B1E-FA58-4931-BED8-6B995D0FA10C}"/>
              </a:ext>
            </a:extLst>
          </p:cNvPr>
          <p:cNvSpPr txBox="1"/>
          <p:nvPr/>
        </p:nvSpPr>
        <p:spPr>
          <a:xfrm>
            <a:off x="3636965" y="1412040"/>
            <a:ext cx="2749550" cy="1546577"/>
          </a:xfrm>
          <a:prstGeom prst="rect">
            <a:avLst/>
          </a:prstGeom>
          <a:noFill/>
        </p:spPr>
        <p:txBody>
          <a:bodyPr wrap="square" rtlCol="0">
            <a:spAutoFit/>
          </a:bodyPr>
          <a:lstStyle/>
          <a:p>
            <a:pPr algn="just"/>
            <a:r>
              <a:rPr lang="es-ES" sz="1050" b="1" dirty="0">
                <a:latin typeface="IBM Plex Sans Condensed Light" panose="020B0406050203000203" pitchFamily="34" charset="77"/>
              </a:rPr>
              <a:t>El 69,9% de los españoles señala la Televisión como el medio que más ha utilizado para informarse sobre la COVID-19</a:t>
            </a:r>
            <a:r>
              <a:rPr lang="es-ES" sz="1050" dirty="0">
                <a:latin typeface="IBM Plex Sans Condensed Light" panose="020B0406050203000203" pitchFamily="34" charset="77"/>
              </a:rPr>
              <a:t>, seguido de la Prensa (40,3%) y la Radio (25,9%). </a:t>
            </a:r>
            <a:r>
              <a:rPr lang="es-ES" sz="1050" b="1" dirty="0">
                <a:latin typeface="IBM Plex Sans Condensed Light" panose="020B0406050203000203" pitchFamily="34" charset="77"/>
              </a:rPr>
              <a:t>El 53% identifica a la Televisión como el más fiable</a:t>
            </a:r>
            <a:r>
              <a:rPr lang="es-ES" sz="1050" dirty="0">
                <a:latin typeface="IBM Plex Sans Condensed Light" panose="020B0406050203000203" pitchFamily="34" charset="77"/>
              </a:rPr>
              <a:t>.  La Prensa (41,3%) y la Radio (30,3%) completan el podio de la fiabilidad. Los menos fiables han sido las Redes Sociales (11,1%) y las Plataformas de Intercambio (4,3%).</a:t>
            </a:r>
          </a:p>
        </p:txBody>
      </p:sp>
    </p:spTree>
    <p:extLst>
      <p:ext uri="{BB962C8B-B14F-4D97-AF65-F5344CB8AC3E}">
        <p14:creationId xmlns:p14="http://schemas.microsoft.com/office/powerpoint/2010/main" val="1229529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11C3779-7567-4852-BF3C-8424AC27117E}"/>
              </a:ext>
            </a:extLst>
          </p:cNvPr>
          <p:cNvGraphicFramePr>
            <a:graphicFrameLocks noChangeAspect="1"/>
          </p:cNvGraphicFramePr>
          <p:nvPr>
            <p:custDataLst>
              <p:tags r:id="rId1"/>
            </p:custDataLst>
            <p:extLst>
              <p:ext uri="{D42A27DB-BD31-4B8C-83A1-F6EECF244321}">
                <p14:modId xmlns:p14="http://schemas.microsoft.com/office/powerpoint/2010/main" val="19387182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69E696C-4BE9-4014-B778-47368C9F5D3C}"/>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7</a:t>
            </a:fld>
            <a:endParaRPr lang="es-ES" dirty="0"/>
          </a:p>
        </p:txBody>
      </p:sp>
      <p:sp>
        <p:nvSpPr>
          <p:cNvPr id="24" name="CuadroTexto 23">
            <a:extLst>
              <a:ext uri="{FF2B5EF4-FFF2-40B4-BE49-F238E27FC236}">
                <a16:creationId xmlns:a16="http://schemas.microsoft.com/office/drawing/2014/main" id="{04517174-EE52-4EC3-9DF1-4E43F94DA179}"/>
              </a:ext>
            </a:extLst>
          </p:cNvPr>
          <p:cNvSpPr txBox="1"/>
          <p:nvPr/>
        </p:nvSpPr>
        <p:spPr>
          <a:xfrm>
            <a:off x="471486" y="1973185"/>
            <a:ext cx="6151563" cy="1659685"/>
          </a:xfrm>
          <a:prstGeom prst="rect">
            <a:avLst/>
          </a:prstGeom>
        </p:spPr>
        <p:txBody>
          <a:bodyPr wrap="square">
            <a:spAutoFit/>
          </a:bodyPr>
          <a:lstStyle>
            <a:defPPr>
              <a:defRPr lang="en-US"/>
            </a:defPPr>
            <a:lvl1pPr algn="just" fontAlgn="base">
              <a:spcBef>
                <a:spcPct val="70000"/>
              </a:spcBef>
              <a:spcAft>
                <a:spcPct val="0"/>
              </a:spcAft>
              <a:defRPr sz="1200">
                <a:solidFill>
                  <a:srgbClr val="3CB4B5"/>
                </a:solidFill>
                <a:latin typeface="IBM Plex Sans Condensed Light" panose="020B0406050203000203" pitchFamily="34" charset="77"/>
              </a:defRPr>
            </a:lvl1pPr>
          </a:lstStyle>
          <a:p>
            <a:r>
              <a:rPr lang="es-ES" sz="1050" dirty="0">
                <a:solidFill>
                  <a:schemeClr val="tx1"/>
                </a:solidFill>
              </a:rPr>
              <a:t>La mencionada proliferación de “fake news” es una preocupación social que se fundamenta en el menor control y supervisión del contenido que se difunde a través de Redes Sociales y Plataformas de Intercambio de Vídeo, en comparación con el que tiene la Televisión en Abierto. El Barómetro </a:t>
            </a:r>
            <a:r>
              <a:rPr lang="es-ES" sz="1050" b="1" dirty="0">
                <a:solidFill>
                  <a:schemeClr val="tx1"/>
                </a:solidFill>
              </a:rPr>
              <a:t>pone de manifiesto la existencia de una demanda social para aplicar ciertos mecanismos desde el punto de vista legislativo que favorezcan este control,</a:t>
            </a:r>
            <a:r>
              <a:rPr lang="es-ES" sz="1050" dirty="0">
                <a:solidFill>
                  <a:srgbClr val="FF0000"/>
                </a:solidFill>
              </a:rPr>
              <a:t> </a:t>
            </a:r>
            <a:r>
              <a:rPr lang="es-ES" sz="1050" dirty="0">
                <a:solidFill>
                  <a:schemeClr val="tx1"/>
                </a:solidFill>
              </a:rPr>
              <a:t>también sobre la actividad desarrollada por </a:t>
            </a:r>
            <a:r>
              <a:rPr lang="es-ES" sz="1050" i="1" dirty="0">
                <a:solidFill>
                  <a:schemeClr val="tx1"/>
                </a:solidFill>
              </a:rPr>
              <a:t>youtubers e influencers</a:t>
            </a:r>
            <a:r>
              <a:rPr lang="es-ES" sz="1050" dirty="0">
                <a:solidFill>
                  <a:schemeClr val="tx1"/>
                </a:solidFill>
              </a:rPr>
              <a:t>. </a:t>
            </a:r>
          </a:p>
          <a:p>
            <a:r>
              <a:rPr lang="es-ES" sz="1050" dirty="0">
                <a:solidFill>
                  <a:schemeClr val="tx1"/>
                </a:solidFill>
              </a:rPr>
              <a:t>Esta demanda se observa especialmente en </a:t>
            </a:r>
            <a:r>
              <a:rPr lang="es-ES" sz="1050" b="1" dirty="0">
                <a:solidFill>
                  <a:schemeClr val="tx1"/>
                </a:solidFill>
              </a:rPr>
              <a:t>los padres, preocupados por el fácil acceso de sus hijos a través de Internet a contenidos de carácter violento o que incitan al odio</a:t>
            </a:r>
            <a:r>
              <a:rPr lang="es-ES" sz="1050" dirty="0">
                <a:solidFill>
                  <a:schemeClr val="tx1"/>
                </a:solidFill>
              </a:rPr>
              <a:t>. Un peligro del que están más protegidos en la Televisión en Abierto y otros medios tradicionales a través de una supervisión interna y externa, que reclaman que aplique también a Internet.</a:t>
            </a:r>
          </a:p>
        </p:txBody>
      </p:sp>
      <p:sp>
        <p:nvSpPr>
          <p:cNvPr id="18" name="CuadroTexto 17">
            <a:extLst>
              <a:ext uri="{FF2B5EF4-FFF2-40B4-BE49-F238E27FC236}">
                <a16:creationId xmlns:a16="http://schemas.microsoft.com/office/drawing/2014/main" id="{68D3B006-CC5D-4BFD-8F58-6259A0185E86}"/>
              </a:ext>
            </a:extLst>
          </p:cNvPr>
          <p:cNvSpPr txBox="1"/>
          <p:nvPr/>
        </p:nvSpPr>
        <p:spPr>
          <a:xfrm>
            <a:off x="3536950" y="7018873"/>
            <a:ext cx="3086100" cy="2139047"/>
          </a:xfrm>
          <a:prstGeom prst="rect">
            <a:avLst/>
          </a:prstGeom>
          <a:noFill/>
        </p:spPr>
        <p:txBody>
          <a:bodyPr wrap="square" rtlCol="0">
            <a:spAutoFit/>
          </a:bodyPr>
          <a:lstStyle/>
          <a:p>
            <a:pPr algn="just"/>
            <a:r>
              <a:rPr lang="es-ES" sz="1400" b="1" dirty="0">
                <a:solidFill>
                  <a:srgbClr val="57728E"/>
                </a:solidFill>
                <a:latin typeface="IBM Plex Sans Condensed Light" panose="020B0406050203000203"/>
              </a:rPr>
              <a:t>El 85,9% de los padres está de acuerdo con la necesidad de que el control de contenidos de la Televisión y la protección al menor sea extensible también a Internet. </a:t>
            </a:r>
            <a:r>
              <a:rPr lang="es-ES" sz="1050" dirty="0">
                <a:latin typeface="IBM Plex Sans Condensed Light" panose="020B0406050203000203" pitchFamily="34" charset="77"/>
              </a:rPr>
              <a:t>(Gráfico 6)</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Un porcentaje que ha crecido progresivamente desde la primera oleada, cuando el 79,4% de los padres coincidía con esta afirmación. En esta primera ola de 2021, apenas el 3,3% rechaza esta equiparación.</a:t>
            </a:r>
          </a:p>
        </p:txBody>
      </p:sp>
      <p:sp>
        <p:nvSpPr>
          <p:cNvPr id="27" name="Title 3">
            <a:extLst>
              <a:ext uri="{FF2B5EF4-FFF2-40B4-BE49-F238E27FC236}">
                <a16:creationId xmlns:a16="http://schemas.microsoft.com/office/drawing/2014/main" id="{36C2931B-C51D-4103-AE50-BC5C3D4DD3CF}"/>
              </a:ext>
            </a:extLst>
          </p:cNvPr>
          <p:cNvSpPr>
            <a:spLocks noGrp="1"/>
          </p:cNvSpPr>
          <p:nvPr>
            <p:ph type="title"/>
          </p:nvPr>
        </p:nvSpPr>
        <p:spPr>
          <a:xfrm>
            <a:off x="471487" y="912489"/>
            <a:ext cx="5915025" cy="900246"/>
          </a:xfrm>
        </p:spPr>
        <p:txBody>
          <a:bodyPr>
            <a:noAutofit/>
          </a:bodyPr>
          <a:lstStyle/>
          <a:p>
            <a:r>
              <a:rPr lang="es-ES" sz="3600" dirty="0">
                <a:solidFill>
                  <a:srgbClr val="3CB4B5"/>
                </a:solidFill>
                <a:latin typeface="IBM Plex Sans Condensed Medium" panose="020B0606050203000203" pitchFamily="34" charset="77"/>
              </a:rPr>
              <a:t>Televisión vs Redes:</a:t>
            </a:r>
            <a:br>
              <a:rPr lang="es-ES" sz="3600" dirty="0">
                <a:solidFill>
                  <a:srgbClr val="3CB4B5"/>
                </a:solidFill>
                <a:latin typeface="IBM Plex Sans Condensed Medium" panose="020B0606050203000203" pitchFamily="34" charset="77"/>
              </a:rPr>
            </a:br>
            <a:r>
              <a:rPr lang="es-ES" sz="3600" dirty="0">
                <a:solidFill>
                  <a:srgbClr val="3CB4B5"/>
                </a:solidFill>
                <a:latin typeface="IBM Plex Sans Condensed Medium" panose="020B0606050203000203" pitchFamily="34" charset="77"/>
              </a:rPr>
              <a:t>control y legislación</a:t>
            </a:r>
            <a:endParaRPr lang="es-ES" sz="3600" dirty="0">
              <a:solidFill>
                <a:srgbClr val="3CB4B5"/>
              </a:solidFill>
            </a:endParaRPr>
          </a:p>
        </p:txBody>
      </p:sp>
      <p:sp>
        <p:nvSpPr>
          <p:cNvPr id="30" name="CuadroTexto 29">
            <a:extLst>
              <a:ext uri="{FF2B5EF4-FFF2-40B4-BE49-F238E27FC236}">
                <a16:creationId xmlns:a16="http://schemas.microsoft.com/office/drawing/2014/main" id="{83535966-DD18-4974-A1CB-AEDC7CEDB467}"/>
              </a:ext>
            </a:extLst>
          </p:cNvPr>
          <p:cNvSpPr txBox="1"/>
          <p:nvPr/>
        </p:nvSpPr>
        <p:spPr>
          <a:xfrm>
            <a:off x="511174" y="3698421"/>
            <a:ext cx="2806947" cy="5209118"/>
          </a:xfrm>
          <a:prstGeom prst="rect">
            <a:avLst/>
          </a:prstGeom>
          <a:noFill/>
        </p:spPr>
        <p:txBody>
          <a:bodyPr wrap="square" rtlCol="0">
            <a:spAutoFit/>
          </a:bodyPr>
          <a:lstStyle/>
          <a:p>
            <a:pPr algn="just"/>
            <a:r>
              <a:rPr lang="es-ES" sz="1050" dirty="0">
                <a:latin typeface="IBM Plex Sans Condensed Light" panose="020B0406050203000203"/>
              </a:rPr>
              <a:t>Más de la mitad de los españoles (53,1%) coincide en que la Televisión en Abierto tiene un mayor control que Internet sobre la emisión de contenidos que incitan al odio y a la violencia.</a:t>
            </a:r>
            <a:endParaRPr lang="es-ES" sz="1050" dirty="0">
              <a:latin typeface="IBM Plex Sans Condensed Light" panose="020B0406050203000203" pitchFamily="34" charset="77"/>
            </a:endParaRP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Una afirmación con la que también está de acuerdo la mayoría del público joven (55,9%), principales consumidores de Internet. Un 16,6% del total de los encuestados no está de acuerdo.</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La preocupación aumenta cuando se pregunta solo a los padres. El 56,5% de los padres con hijos menores de edad coinciden en el mayor control de la Televisión sobre contenidos inadecuados. </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Desde la óptica del control parental sobre el uso de Internet por parte de sus hijos, esta  primera ola de 2021 no hace sino confirmar la mayor tranquilidad de los padres con respecto a la Televisión en Abierto. </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De este modo, </a:t>
            </a:r>
            <a:r>
              <a:rPr lang="es-ES" sz="1400" b="1" dirty="0">
                <a:solidFill>
                  <a:srgbClr val="57728E"/>
                </a:solidFill>
                <a:latin typeface="IBM Plex Sans Condensed Light" panose="020B0406050203000203"/>
              </a:rPr>
              <a:t>un 71,4% de los padres asegura sentirse más tranquilo cuando sus hijos ven la Televisión que cuando navegan por Internet. </a:t>
            </a:r>
          </a:p>
          <a:p>
            <a:pPr algn="just"/>
            <a:endParaRPr lang="es-ES" sz="1400" b="1" dirty="0">
              <a:solidFill>
                <a:srgbClr val="57728E"/>
              </a:solidFill>
              <a:latin typeface="IBM Plex Sans Condensed Light" panose="020B0406050203000203"/>
            </a:endParaRPr>
          </a:p>
          <a:p>
            <a:pPr algn="just"/>
            <a:r>
              <a:rPr lang="es-ES" sz="1050" dirty="0">
                <a:latin typeface="IBM Plex Sans Condensed Light" panose="020B0406050203000203" pitchFamily="34" charset="77"/>
              </a:rPr>
              <a:t>Solo el 8,7% de los padres no está de acuerdo con esta afirmación. </a:t>
            </a:r>
          </a:p>
        </p:txBody>
      </p:sp>
      <p:sp>
        <p:nvSpPr>
          <p:cNvPr id="31" name="TextBox 8">
            <a:extLst>
              <a:ext uri="{FF2B5EF4-FFF2-40B4-BE49-F238E27FC236}">
                <a16:creationId xmlns:a16="http://schemas.microsoft.com/office/drawing/2014/main" id="{B5E826EE-B425-4A5B-A42D-36532ADFEA97}"/>
              </a:ext>
            </a:extLst>
          </p:cNvPr>
          <p:cNvSpPr txBox="1"/>
          <p:nvPr/>
        </p:nvSpPr>
        <p:spPr>
          <a:xfrm>
            <a:off x="3666986" y="4264475"/>
            <a:ext cx="2743973" cy="738664"/>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6</a:t>
            </a:r>
            <a:r>
              <a:rPr lang="es-ES" sz="1050" b="1" dirty="0">
                <a:latin typeface="IBM Plex Sans Condensed Light" panose="020B0406050203000203"/>
              </a:rPr>
              <a:t>: </a:t>
            </a:r>
            <a:r>
              <a:rPr lang="es-ES" sz="1050" b="1" dirty="0">
                <a:latin typeface="IBM Plex Sans Condensed Light" panose="020B0406050203000203" pitchFamily="34" charset="77"/>
              </a:rPr>
              <a:t>Me gustaría que el control de contenidos de la Televisión y la protección al menor se aplicara también en Internet (ordenador, tablet, móvil y consola).</a:t>
            </a:r>
          </a:p>
        </p:txBody>
      </p:sp>
      <p:graphicFrame>
        <p:nvGraphicFramePr>
          <p:cNvPr id="32" name="Gráfico 31">
            <a:extLst>
              <a:ext uri="{FF2B5EF4-FFF2-40B4-BE49-F238E27FC236}">
                <a16:creationId xmlns:a16="http://schemas.microsoft.com/office/drawing/2014/main" id="{34A780A6-434C-43A7-988B-AD7CE5DD9453}"/>
              </a:ext>
            </a:extLst>
          </p:cNvPr>
          <p:cNvGraphicFramePr>
            <a:graphicFrameLocks/>
          </p:cNvGraphicFramePr>
          <p:nvPr>
            <p:extLst>
              <p:ext uri="{D42A27DB-BD31-4B8C-83A1-F6EECF244321}">
                <p14:modId xmlns:p14="http://schemas.microsoft.com/office/powerpoint/2010/main" val="4247573488"/>
              </p:ext>
            </p:extLst>
          </p:nvPr>
        </p:nvGraphicFramePr>
        <p:xfrm>
          <a:off x="3214687" y="5040169"/>
          <a:ext cx="3643313" cy="1907429"/>
        </p:xfrm>
        <a:graphic>
          <a:graphicData uri="http://schemas.openxmlformats.org/drawingml/2006/chart">
            <c:chart xmlns:c="http://schemas.openxmlformats.org/drawingml/2006/chart" xmlns:r="http://schemas.openxmlformats.org/officeDocument/2006/relationships" r:id="rId7"/>
          </a:graphicData>
        </a:graphic>
      </p:graphicFrame>
      <p:sp>
        <p:nvSpPr>
          <p:cNvPr id="11" name="CuadroTexto 10">
            <a:extLst>
              <a:ext uri="{FF2B5EF4-FFF2-40B4-BE49-F238E27FC236}">
                <a16:creationId xmlns:a16="http://schemas.microsoft.com/office/drawing/2014/main" id="{E127B9D1-D20F-4931-B226-F6FACF6DC62F}"/>
              </a:ext>
            </a:extLst>
          </p:cNvPr>
          <p:cNvSpPr txBox="1"/>
          <p:nvPr/>
        </p:nvSpPr>
        <p:spPr>
          <a:xfrm>
            <a:off x="3536950" y="3698421"/>
            <a:ext cx="2806947" cy="577081"/>
          </a:xfrm>
          <a:prstGeom prst="rect">
            <a:avLst/>
          </a:prstGeom>
          <a:noFill/>
        </p:spPr>
        <p:txBody>
          <a:bodyPr wrap="square" rtlCol="0">
            <a:spAutoFit/>
          </a:bodyPr>
          <a:lstStyle/>
          <a:p>
            <a:pPr algn="just"/>
            <a:r>
              <a:rPr lang="es-ES" sz="1050" dirty="0">
                <a:latin typeface="IBM Plex Sans Condensed Light" panose="020B0406050203000203" pitchFamily="34" charset="77"/>
              </a:rPr>
              <a:t>Quizás por ello, hay una demanda parental por un mayor control legislativo del universo de Internet. </a:t>
            </a:r>
          </a:p>
        </p:txBody>
      </p:sp>
    </p:spTree>
    <p:extLst>
      <p:ext uri="{BB962C8B-B14F-4D97-AF65-F5344CB8AC3E}">
        <p14:creationId xmlns:p14="http://schemas.microsoft.com/office/powerpoint/2010/main" val="1383671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uadroTexto 23">
            <a:extLst>
              <a:ext uri="{FF2B5EF4-FFF2-40B4-BE49-F238E27FC236}">
                <a16:creationId xmlns:a16="http://schemas.microsoft.com/office/drawing/2014/main" id="{04517174-EE52-4EC3-9DF1-4E43F94DA179}"/>
              </a:ext>
            </a:extLst>
          </p:cNvPr>
          <p:cNvSpPr txBox="1"/>
          <p:nvPr/>
        </p:nvSpPr>
        <p:spPr>
          <a:xfrm>
            <a:off x="511175" y="1163234"/>
            <a:ext cx="2749550" cy="2731517"/>
          </a:xfrm>
          <a:prstGeom prst="rect">
            <a:avLst/>
          </a:prstGeom>
          <a:noFill/>
        </p:spPr>
        <p:txBody>
          <a:bodyPr wrap="square" rtlCol="0">
            <a:spAutoFit/>
          </a:bodyPr>
          <a:lstStyle/>
          <a:p>
            <a:pPr algn="just"/>
            <a:r>
              <a:rPr lang="es-ES" sz="1050" dirty="0">
                <a:latin typeface="IBM Plex Sans Condensed Light" panose="020B0406050203000203" pitchFamily="34" charset="77"/>
              </a:rPr>
              <a:t>Esta necesidad de controlar los contenidos de Internet por la que abogan los padres españoles nace de la preocupación de éstos por el fácil acceso que tienen sus hijos a contenidos inadecuados.</a:t>
            </a:r>
          </a:p>
          <a:p>
            <a:pPr algn="just"/>
            <a:endParaRPr lang="es-ES" sz="1050" dirty="0">
              <a:latin typeface="IBM Plex Sans Condensed Light" panose="020B0406050203000203" pitchFamily="34" charset="77"/>
            </a:endParaRPr>
          </a:p>
          <a:p>
            <a:pPr algn="just"/>
            <a:r>
              <a:rPr lang="es-ES" sz="1400" b="1" dirty="0">
                <a:solidFill>
                  <a:srgbClr val="57728E"/>
                </a:solidFill>
                <a:latin typeface="IBM Plex Sans Condensed Light" panose="020B0406050203000203"/>
              </a:rPr>
              <a:t>El 84,8% de los padres confirma su preocupación por la falta de control de los contenidos en Internet.</a:t>
            </a:r>
            <a:endParaRPr lang="es-ES" sz="1050" dirty="0">
              <a:latin typeface="IBM Plex Sans Condensed Light" panose="020B0406050203000203" pitchFamily="34" charset="77"/>
            </a:endParaRP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Una preocupación que se ha incrementado en casi 5 puntos porcentuales respecto a la primera oleada. Solo el 2,2% de los padres niega esta preocupación.</a:t>
            </a:r>
          </a:p>
        </p:txBody>
      </p:sp>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8</a:t>
            </a:fld>
            <a:endParaRPr lang="es-ES" dirty="0"/>
          </a:p>
        </p:txBody>
      </p:sp>
      <p:sp>
        <p:nvSpPr>
          <p:cNvPr id="15" name="CuadroTexto 14">
            <a:extLst>
              <a:ext uri="{FF2B5EF4-FFF2-40B4-BE49-F238E27FC236}">
                <a16:creationId xmlns:a16="http://schemas.microsoft.com/office/drawing/2014/main" id="{17F470DD-E21F-4887-99A0-EAC39B697B17}"/>
              </a:ext>
            </a:extLst>
          </p:cNvPr>
          <p:cNvSpPr txBox="1"/>
          <p:nvPr/>
        </p:nvSpPr>
        <p:spPr>
          <a:xfrm>
            <a:off x="511175" y="6933150"/>
            <a:ext cx="2749550" cy="2192908"/>
          </a:xfrm>
          <a:prstGeom prst="rect">
            <a:avLst/>
          </a:prstGeom>
          <a:noFill/>
        </p:spPr>
        <p:txBody>
          <a:bodyPr wrap="square" rtlCol="0">
            <a:spAutoFit/>
          </a:bodyPr>
          <a:lstStyle/>
          <a:p>
            <a:pPr algn="just"/>
            <a:r>
              <a:rPr lang="es-ES" sz="1400" b="1" dirty="0">
                <a:solidFill>
                  <a:srgbClr val="57728E"/>
                </a:solidFill>
                <a:latin typeface="IBM Plex Sans Condensed Light" panose="020B0406050203000203"/>
              </a:rPr>
              <a:t>El 62% de los ciudadanos cita la Televisión como el canal en el que más confían para que sus hijos estén solos consumiéndolos, porque sus contenidos están más controlados. </a:t>
            </a:r>
            <a:r>
              <a:rPr lang="es-ES" sz="1050" dirty="0">
                <a:latin typeface="IBM Plex Sans Condensed Light" panose="020B0406050203000203" pitchFamily="34" charset="77"/>
              </a:rPr>
              <a:t>(Gráfico 7) </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Se sitúan por detrás las Plataformas de Intercambio de Video, con un 26,4%. Sólo un 1,8% de los padres encuestados confía en las Redes Sociales.</a:t>
            </a:r>
          </a:p>
        </p:txBody>
      </p:sp>
      <p:sp>
        <p:nvSpPr>
          <p:cNvPr id="18" name="CuadroTexto 17">
            <a:extLst>
              <a:ext uri="{FF2B5EF4-FFF2-40B4-BE49-F238E27FC236}">
                <a16:creationId xmlns:a16="http://schemas.microsoft.com/office/drawing/2014/main" id="{68D3B006-CC5D-4BFD-8F58-6259A0185E86}"/>
              </a:ext>
            </a:extLst>
          </p:cNvPr>
          <p:cNvSpPr txBox="1"/>
          <p:nvPr/>
        </p:nvSpPr>
        <p:spPr>
          <a:xfrm>
            <a:off x="3597274" y="5016717"/>
            <a:ext cx="2749550" cy="4293483"/>
          </a:xfrm>
          <a:prstGeom prst="rect">
            <a:avLst/>
          </a:prstGeom>
          <a:noFill/>
        </p:spPr>
        <p:txBody>
          <a:bodyPr wrap="square" rtlCol="0">
            <a:spAutoFit/>
          </a:bodyPr>
          <a:lstStyle/>
          <a:p>
            <a:pPr algn="just"/>
            <a:r>
              <a:rPr lang="es-ES" sz="1050" dirty="0">
                <a:latin typeface="IBM Plex Sans Condensed Light" panose="020B0406050203000203" pitchFamily="34" charset="77"/>
              </a:rPr>
              <a:t>En este contexto, los españoles exigen a las autoridades asumir este rol de supervisión y control sobre las plataformas y redes. </a:t>
            </a:r>
            <a:endParaRPr lang="es-ES" sz="1050" b="1" dirty="0">
              <a:latin typeface="IBM Plex Sans Condensed Light" panose="020B0406050203000203" pitchFamily="34" charset="77"/>
            </a:endParaRPr>
          </a:p>
          <a:p>
            <a:pPr algn="just"/>
            <a:endParaRPr lang="es-ES" sz="1050" dirty="0">
              <a:highlight>
                <a:srgbClr val="FFFF00"/>
              </a:highlight>
              <a:latin typeface="IBM Plex Sans Condensed Light" panose="020B0406050203000203" pitchFamily="34" charset="77"/>
            </a:endParaRPr>
          </a:p>
          <a:p>
            <a:pPr algn="just"/>
            <a:r>
              <a:rPr lang="es-ES" sz="1400" b="1" dirty="0">
                <a:solidFill>
                  <a:srgbClr val="57728E"/>
                </a:solidFill>
                <a:latin typeface="IBM Plex Sans Condensed Light" panose="020B0406050203000203"/>
              </a:rPr>
              <a:t>El 87,6 % de los españoles desea que </a:t>
            </a:r>
            <a:r>
              <a:rPr lang="es-ES" sz="1400" b="1" i="1" dirty="0">
                <a:solidFill>
                  <a:srgbClr val="57728E"/>
                </a:solidFill>
                <a:latin typeface="IBM Plex Sans Condensed Light" panose="020B0406050203000203"/>
              </a:rPr>
              <a:t>influencers</a:t>
            </a:r>
            <a:r>
              <a:rPr lang="es-ES" sz="1400" b="1" dirty="0">
                <a:solidFill>
                  <a:srgbClr val="57728E"/>
                </a:solidFill>
                <a:latin typeface="IBM Plex Sans Condensed Light" panose="020B0406050203000203"/>
              </a:rPr>
              <a:t> </a:t>
            </a:r>
            <a:r>
              <a:rPr lang="es-ES" sz="1400" b="1" i="1" dirty="0">
                <a:solidFill>
                  <a:srgbClr val="57728E"/>
                </a:solidFill>
                <a:latin typeface="IBM Plex Sans Condensed Light" panose="020B0406050203000203"/>
              </a:rPr>
              <a:t>y youtubers </a:t>
            </a:r>
            <a:r>
              <a:rPr lang="es-ES" sz="1400" b="1" dirty="0">
                <a:solidFill>
                  <a:srgbClr val="57728E"/>
                </a:solidFill>
                <a:latin typeface="IBM Plex Sans Condensed Light" panose="020B0406050203000203"/>
              </a:rPr>
              <a:t>cumplan la ley en materia de publicidad y protección al menor, como hacen el resto de medios. Un 2,2% está en contra. </a:t>
            </a:r>
            <a:r>
              <a:rPr lang="es-ES" sz="1050" dirty="0">
                <a:latin typeface="IBM Plex Sans Condensed Light" panose="020B0406050203000203" pitchFamily="34" charset="77"/>
              </a:rPr>
              <a:t>(Gráfico 8)</a:t>
            </a:r>
          </a:p>
          <a:p>
            <a:pPr algn="just"/>
            <a:endParaRPr lang="es-ES" sz="1050" dirty="0">
              <a:latin typeface="IBM Plex Sans Condensed Light" panose="020B0406050203000203" pitchFamily="34" charset="77"/>
            </a:endParaRPr>
          </a:p>
          <a:p>
            <a:pPr algn="just"/>
            <a:r>
              <a:rPr lang="es-ES" sz="1050" b="1" dirty="0">
                <a:latin typeface="IBM Plex Sans Condensed Light" panose="020B0406050203000203" pitchFamily="34" charset="77"/>
              </a:rPr>
              <a:t>El 74,1% desearía que el Gobierno pusiera los mismos controles y sanciones a las redes sociales y plataformas en materia de contenidos y publicidad que los que ya tiene la Televisión. </a:t>
            </a:r>
            <a:r>
              <a:rPr lang="es-ES" sz="1050" dirty="0">
                <a:latin typeface="IBM Plex Sans Condensed Light" panose="020B0406050203000203" pitchFamily="34" charset="77"/>
              </a:rPr>
              <a:t>Un 9,4% está en contra.</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Además, </a:t>
            </a:r>
            <a:r>
              <a:rPr lang="es-ES" sz="1050" b="1" dirty="0">
                <a:latin typeface="IBM Plex Sans Condensed Light" panose="020B0406050203000203" pitchFamily="34" charset="77"/>
              </a:rPr>
              <a:t>el 85% de los encuestados demanda que plataformas y redes incluyan un mensaje alertando sobre el riesgo de dependencia y adicción</a:t>
            </a:r>
            <a:r>
              <a:rPr lang="es-ES" sz="1050" dirty="0">
                <a:latin typeface="IBM Plex Sans Condensed Light" panose="020B0406050203000203" pitchFamily="34" charset="77"/>
              </a:rPr>
              <a:t> por un uso excesivo, igual que advierten las televisiones sobre las edades recomendadas para sus programas. </a:t>
            </a:r>
          </a:p>
        </p:txBody>
      </p:sp>
      <p:sp>
        <p:nvSpPr>
          <p:cNvPr id="16" name="TextBox 8">
            <a:extLst>
              <a:ext uri="{FF2B5EF4-FFF2-40B4-BE49-F238E27FC236}">
                <a16:creationId xmlns:a16="http://schemas.microsoft.com/office/drawing/2014/main" id="{9A5BE222-53A4-499C-8879-91210BF06AA9}"/>
              </a:ext>
            </a:extLst>
          </p:cNvPr>
          <p:cNvSpPr txBox="1"/>
          <p:nvPr/>
        </p:nvSpPr>
        <p:spPr>
          <a:xfrm>
            <a:off x="3666986" y="2112522"/>
            <a:ext cx="2743973" cy="900246"/>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8</a:t>
            </a:r>
            <a:r>
              <a:rPr lang="es-ES" sz="1050" b="1" dirty="0">
                <a:latin typeface="IBM Plex Sans Condensed Light" panose="020B0406050203000203"/>
              </a:rPr>
              <a:t>: Me gustaría que los influencers y youtubers (personas con muchos seguidores en redes sociales) cumplieran la ley en materia de publicidad y protección de los menores, como hacen el resto de los medios.</a:t>
            </a:r>
          </a:p>
        </p:txBody>
      </p:sp>
      <p:graphicFrame>
        <p:nvGraphicFramePr>
          <p:cNvPr id="17" name="Gráfico 16">
            <a:extLst>
              <a:ext uri="{FF2B5EF4-FFF2-40B4-BE49-F238E27FC236}">
                <a16:creationId xmlns:a16="http://schemas.microsoft.com/office/drawing/2014/main" id="{1E966C9A-2F4D-4AE5-B639-890AB349BFCA}"/>
              </a:ext>
            </a:extLst>
          </p:cNvPr>
          <p:cNvGraphicFramePr>
            <a:graphicFrameLocks/>
          </p:cNvGraphicFramePr>
          <p:nvPr>
            <p:extLst>
              <p:ext uri="{D42A27DB-BD31-4B8C-83A1-F6EECF244321}">
                <p14:modId xmlns:p14="http://schemas.microsoft.com/office/powerpoint/2010/main" val="3759862923"/>
              </p:ext>
            </p:extLst>
          </p:nvPr>
        </p:nvGraphicFramePr>
        <p:xfrm>
          <a:off x="3214687" y="3027126"/>
          <a:ext cx="3643313" cy="190742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1">
            <a:extLst>
              <a:ext uri="{FF2B5EF4-FFF2-40B4-BE49-F238E27FC236}">
                <a16:creationId xmlns:a16="http://schemas.microsoft.com/office/drawing/2014/main" id="{61ACB31C-37AE-4EC0-A643-5FE1AE239177}"/>
              </a:ext>
            </a:extLst>
          </p:cNvPr>
          <p:cNvGraphicFramePr>
            <a:graphicFrameLocks/>
          </p:cNvGraphicFramePr>
          <p:nvPr>
            <p:extLst>
              <p:ext uri="{D42A27DB-BD31-4B8C-83A1-F6EECF244321}">
                <p14:modId xmlns:p14="http://schemas.microsoft.com/office/powerpoint/2010/main" val="3741008920"/>
              </p:ext>
            </p:extLst>
          </p:nvPr>
        </p:nvGraphicFramePr>
        <p:xfrm>
          <a:off x="536596" y="4755792"/>
          <a:ext cx="2743973" cy="1851083"/>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8">
            <a:extLst>
              <a:ext uri="{FF2B5EF4-FFF2-40B4-BE49-F238E27FC236}">
                <a16:creationId xmlns:a16="http://schemas.microsoft.com/office/drawing/2014/main" id="{0BFD4797-AABF-49BD-8BA0-B82DF32AF126}"/>
              </a:ext>
            </a:extLst>
          </p:cNvPr>
          <p:cNvSpPr txBox="1"/>
          <p:nvPr/>
        </p:nvSpPr>
        <p:spPr>
          <a:xfrm>
            <a:off x="516752" y="4045735"/>
            <a:ext cx="2743973" cy="738664"/>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7</a:t>
            </a:r>
            <a:r>
              <a:rPr lang="es-ES" sz="1050" b="1" dirty="0">
                <a:latin typeface="IBM Plex Sans Condensed Light" panose="020B0406050203000203"/>
              </a:rPr>
              <a:t>: ¿Qué canal de comunicación es en el que más confías para que tus hijos estén solos consumiéndolo, por el mayor control de sus contenidos?</a:t>
            </a:r>
          </a:p>
        </p:txBody>
      </p:sp>
      <p:grpSp>
        <p:nvGrpSpPr>
          <p:cNvPr id="12" name="Grupo 11">
            <a:extLst>
              <a:ext uri="{FF2B5EF4-FFF2-40B4-BE49-F238E27FC236}">
                <a16:creationId xmlns:a16="http://schemas.microsoft.com/office/drawing/2014/main" id="{3762BB92-4EE7-4D34-9FEB-E849B0DD1A4B}"/>
              </a:ext>
            </a:extLst>
          </p:cNvPr>
          <p:cNvGrpSpPr/>
          <p:nvPr/>
        </p:nvGrpSpPr>
        <p:grpSpPr>
          <a:xfrm>
            <a:off x="653583" y="6464166"/>
            <a:ext cx="2464733" cy="324744"/>
            <a:chOff x="7198471" y="5310449"/>
            <a:chExt cx="2464733" cy="324744"/>
          </a:xfrm>
        </p:grpSpPr>
        <p:grpSp>
          <p:nvGrpSpPr>
            <p:cNvPr id="13" name="Grupo 16">
              <a:extLst>
                <a:ext uri="{FF2B5EF4-FFF2-40B4-BE49-F238E27FC236}">
                  <a16:creationId xmlns:a16="http://schemas.microsoft.com/office/drawing/2014/main" id="{7F3368BB-D181-43FC-B2BB-7B979634FCAA}"/>
                </a:ext>
              </a:extLst>
            </p:cNvPr>
            <p:cNvGrpSpPr/>
            <p:nvPr/>
          </p:nvGrpSpPr>
          <p:grpSpPr>
            <a:xfrm>
              <a:off x="7198471" y="5310449"/>
              <a:ext cx="2464733" cy="324744"/>
              <a:chOff x="3869393" y="5252810"/>
              <a:chExt cx="2373518" cy="312726"/>
            </a:xfrm>
          </p:grpSpPr>
          <p:pic>
            <p:nvPicPr>
              <p:cNvPr id="19" name="Imagen 8">
                <a:extLst>
                  <a:ext uri="{FF2B5EF4-FFF2-40B4-BE49-F238E27FC236}">
                    <a16:creationId xmlns:a16="http://schemas.microsoft.com/office/drawing/2014/main" id="{53F7692A-0985-4BC7-A66F-8D5D9D6D8B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20" name="Imagen 19">
                <a:extLst>
                  <a:ext uri="{FF2B5EF4-FFF2-40B4-BE49-F238E27FC236}">
                    <a16:creationId xmlns:a16="http://schemas.microsoft.com/office/drawing/2014/main" id="{E271A7E5-6351-4702-8344-4A3A91FDAA4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14" name="Rectángulo 13">
              <a:extLst>
                <a:ext uri="{FF2B5EF4-FFF2-40B4-BE49-F238E27FC236}">
                  <a16:creationId xmlns:a16="http://schemas.microsoft.com/office/drawing/2014/main" id="{0EE8B302-F0B4-4A30-8E00-11F672D3DACE}"/>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1" name="CuadroTexto 20">
            <a:extLst>
              <a:ext uri="{FF2B5EF4-FFF2-40B4-BE49-F238E27FC236}">
                <a16:creationId xmlns:a16="http://schemas.microsoft.com/office/drawing/2014/main" id="{58FCF0BA-C84A-4ACB-92C7-A929B5925C06}"/>
              </a:ext>
            </a:extLst>
          </p:cNvPr>
          <p:cNvSpPr txBox="1"/>
          <p:nvPr/>
        </p:nvSpPr>
        <p:spPr>
          <a:xfrm>
            <a:off x="3591698" y="1163234"/>
            <a:ext cx="2749550" cy="900246"/>
          </a:xfrm>
          <a:prstGeom prst="rect">
            <a:avLst/>
          </a:prstGeom>
          <a:noFill/>
        </p:spPr>
        <p:txBody>
          <a:bodyPr wrap="square" rtlCol="0">
            <a:spAutoFit/>
          </a:bodyPr>
          <a:lstStyle/>
          <a:p>
            <a:pPr algn="just"/>
            <a:r>
              <a:rPr lang="es-ES" sz="1050" dirty="0">
                <a:latin typeface="IBM Plex Sans Condensed Light" panose="020B0406050203000203" pitchFamily="34" charset="77"/>
              </a:rPr>
              <a:t>Por este motivo, </a:t>
            </a:r>
            <a:r>
              <a:rPr lang="es-ES" sz="1050" b="1" dirty="0">
                <a:latin typeface="IBM Plex Sans Condensed Light" panose="020B0406050203000203" pitchFamily="34" charset="77"/>
              </a:rPr>
              <a:t>un 66,7% de los padres prefiere dejar a su hijo el mando de la Televisión antes que el teléfono móvil</a:t>
            </a:r>
            <a:r>
              <a:rPr lang="es-ES" sz="1050" dirty="0">
                <a:latin typeface="IBM Plex Sans Condensed Light" panose="020B0406050203000203" pitchFamily="34" charset="77"/>
              </a:rPr>
              <a:t>, mientras que </a:t>
            </a:r>
            <a:r>
              <a:rPr lang="es-ES" sz="1050" b="1" dirty="0">
                <a:latin typeface="IBM Plex Sans Condensed Light" panose="020B0406050203000203" pitchFamily="34" charset="77"/>
              </a:rPr>
              <a:t>un 8% no está de acuerdo </a:t>
            </a:r>
            <a:r>
              <a:rPr lang="es-ES" sz="1050" dirty="0">
                <a:latin typeface="IBM Plex Sans Condensed Light" panose="020B0406050203000203" pitchFamily="34" charset="77"/>
              </a:rPr>
              <a:t>con esa afirmación.</a:t>
            </a:r>
          </a:p>
        </p:txBody>
      </p:sp>
    </p:spTree>
    <p:extLst>
      <p:ext uri="{BB962C8B-B14F-4D97-AF65-F5344CB8AC3E}">
        <p14:creationId xmlns:p14="http://schemas.microsoft.com/office/powerpoint/2010/main" val="1724304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776BD6-9C40-46AF-8904-3A653C8E28A1}"/>
              </a:ext>
            </a:extLst>
          </p:cNvPr>
          <p:cNvGraphicFramePr>
            <a:graphicFrameLocks noChangeAspect="1"/>
          </p:cNvGraphicFramePr>
          <p:nvPr>
            <p:custDataLst>
              <p:tags r:id="rId1"/>
            </p:custDataLst>
            <p:extLst>
              <p:ext uri="{D42A27DB-BD31-4B8C-83A1-F6EECF244321}">
                <p14:modId xmlns:p14="http://schemas.microsoft.com/office/powerpoint/2010/main" val="221065131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767815F5-1685-41DF-85F5-A0641FC7EB68}"/>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24" name="CuadroTexto 23">
            <a:extLst>
              <a:ext uri="{FF2B5EF4-FFF2-40B4-BE49-F238E27FC236}">
                <a16:creationId xmlns:a16="http://schemas.microsoft.com/office/drawing/2014/main" id="{04517174-EE52-4EC3-9DF1-4E43F94DA179}"/>
              </a:ext>
            </a:extLst>
          </p:cNvPr>
          <p:cNvSpPr txBox="1"/>
          <p:nvPr/>
        </p:nvSpPr>
        <p:spPr>
          <a:xfrm>
            <a:off x="471488" y="3047596"/>
            <a:ext cx="2957512" cy="3593291"/>
          </a:xfrm>
          <a:prstGeom prst="rect">
            <a:avLst/>
          </a:prstGeom>
          <a:noFill/>
        </p:spPr>
        <p:txBody>
          <a:bodyPr wrap="square" rtlCol="0">
            <a:spAutoFit/>
          </a:bodyPr>
          <a:lstStyle/>
          <a:p>
            <a:pPr algn="just"/>
            <a:r>
              <a:rPr lang="es-ES" sz="1400" b="1" dirty="0">
                <a:solidFill>
                  <a:srgbClr val="57728E"/>
                </a:solidFill>
                <a:latin typeface="IBM Plex Sans Condensed Light" panose="020B0406050203000203"/>
              </a:rPr>
              <a:t>Para el 79,8% de los españoles, la Televisión es el medio con los anuncios más impactantes, emotivos y espectaculares.</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El siguiente medio, las Plataformas de Intercambio de Vídeo, son elegidas por un 11,4% de los encuestados.</a:t>
            </a:r>
          </a:p>
          <a:p>
            <a:pPr algn="just"/>
            <a:endParaRPr lang="es-ES" sz="1050" dirty="0">
              <a:latin typeface="IBM Plex Sans Condensed Light" panose="020B0406050203000203" pitchFamily="34" charset="77"/>
            </a:endParaRPr>
          </a:p>
          <a:p>
            <a:pPr algn="just"/>
            <a:r>
              <a:rPr lang="es-ES" sz="1400" b="1" dirty="0">
                <a:solidFill>
                  <a:srgbClr val="57728E"/>
                </a:solidFill>
                <a:latin typeface="IBM Plex Sans Condensed Light" panose="020B0406050203000203"/>
              </a:rPr>
              <a:t>Un 60,2% de españoles considera la Televisión en Abierto el medio en el que las marcas anunciadas generan una mayor confianza. </a:t>
            </a:r>
            <a:r>
              <a:rPr lang="es-ES" sz="1050" dirty="0">
                <a:latin typeface="IBM Plex Sans Condensed Light" panose="020B0406050203000203" pitchFamily="34" charset="77"/>
              </a:rPr>
              <a:t>(Gráfico 9)</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Casi el 25% de los españoles otorga este atributo a la Radio, y, por el contrario, las Redes Sociales  y las Plataformas de Intercambio de Vídeo no alcanzan el 10% de las respuestas. </a:t>
            </a:r>
          </a:p>
          <a:p>
            <a:pPr algn="just"/>
            <a:endParaRPr lang="es-ES" sz="1050" dirty="0">
              <a:latin typeface="IBM Plex Sans Condensed Light" panose="020B0406050203000203" pitchFamily="34" charset="77"/>
            </a:endParaRPr>
          </a:p>
        </p:txBody>
      </p:sp>
      <p:sp>
        <p:nvSpPr>
          <p:cNvPr id="4" name="Title 3">
            <a:extLst>
              <a:ext uri="{FF2B5EF4-FFF2-40B4-BE49-F238E27FC236}">
                <a16:creationId xmlns:a16="http://schemas.microsoft.com/office/drawing/2014/main" id="{7D52E06D-3B0B-4E5A-A062-7894B7C77C9C}"/>
              </a:ext>
            </a:extLst>
          </p:cNvPr>
          <p:cNvSpPr>
            <a:spLocks noGrp="1"/>
          </p:cNvSpPr>
          <p:nvPr>
            <p:ph type="title"/>
          </p:nvPr>
        </p:nvSpPr>
        <p:spPr>
          <a:xfrm>
            <a:off x="471487" y="912489"/>
            <a:ext cx="5915025" cy="900246"/>
          </a:xfrm>
        </p:spPr>
        <p:txBody>
          <a:bodyPr>
            <a:noAutofit/>
          </a:bodyPr>
          <a:lstStyle/>
          <a:p>
            <a:r>
              <a:rPr lang="es-ES" sz="3600" dirty="0">
                <a:solidFill>
                  <a:srgbClr val="3CB4B5"/>
                </a:solidFill>
                <a:latin typeface="IBM Plex Sans Condensed Medium" panose="020B0606050203000203" pitchFamily="34" charset="77"/>
              </a:rPr>
              <a:t>Publicidad:</a:t>
            </a:r>
            <a:br>
              <a:rPr lang="es-ES" sz="3600" dirty="0">
                <a:solidFill>
                  <a:srgbClr val="3CB4B5"/>
                </a:solidFill>
                <a:latin typeface="IBM Plex Sans Condensed Medium" panose="020B0606050203000203" pitchFamily="34" charset="77"/>
              </a:rPr>
            </a:br>
            <a:r>
              <a:rPr lang="es-ES" sz="3600" dirty="0">
                <a:solidFill>
                  <a:srgbClr val="3CB4B5"/>
                </a:solidFill>
                <a:latin typeface="IBM Plex Sans Condensed Medium" panose="020B0606050203000203" pitchFamily="34" charset="77"/>
              </a:rPr>
              <a:t>eficacia y atributos</a:t>
            </a:r>
            <a:endParaRPr lang="es-ES" sz="3600" dirty="0">
              <a:solidFill>
                <a:srgbClr val="3CB4B5"/>
              </a:solidFill>
            </a:endParaRPr>
          </a:p>
        </p:txBody>
      </p:sp>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9</a:t>
            </a:fld>
            <a:endParaRPr lang="es-ES" dirty="0"/>
          </a:p>
        </p:txBody>
      </p:sp>
      <p:sp>
        <p:nvSpPr>
          <p:cNvPr id="2" name="CuadroTexto 1">
            <a:extLst>
              <a:ext uri="{FF2B5EF4-FFF2-40B4-BE49-F238E27FC236}">
                <a16:creationId xmlns:a16="http://schemas.microsoft.com/office/drawing/2014/main" id="{CB7B94D8-543A-4139-BBC4-6FAAFBDBEBE2}"/>
              </a:ext>
            </a:extLst>
          </p:cNvPr>
          <p:cNvSpPr txBox="1"/>
          <p:nvPr/>
        </p:nvSpPr>
        <p:spPr>
          <a:xfrm>
            <a:off x="471487" y="2028177"/>
            <a:ext cx="6111876" cy="900246"/>
          </a:xfrm>
          <a:prstGeom prst="rect">
            <a:avLst/>
          </a:prstGeom>
        </p:spPr>
        <p:txBody>
          <a:bodyPr wrap="square">
            <a:spAutoFit/>
          </a:bodyPr>
          <a:lstStyle>
            <a:defPPr>
              <a:defRPr lang="en-US"/>
            </a:defPPr>
            <a:lvl1pPr algn="just" fontAlgn="base">
              <a:spcBef>
                <a:spcPct val="70000"/>
              </a:spcBef>
              <a:spcAft>
                <a:spcPct val="0"/>
              </a:spcAft>
              <a:defRPr sz="1200">
                <a:solidFill>
                  <a:srgbClr val="3CB4B5"/>
                </a:solidFill>
                <a:latin typeface="IBM Plex Sans Condensed Light" panose="020B0406050203000203" pitchFamily="34" charset="77"/>
              </a:defRPr>
            </a:lvl1pPr>
          </a:lstStyle>
          <a:p>
            <a:r>
              <a:rPr lang="es-ES" sz="1050" dirty="0">
                <a:solidFill>
                  <a:schemeClr val="tx1"/>
                </a:solidFill>
              </a:rPr>
              <a:t>De nuevo, </a:t>
            </a:r>
            <a:r>
              <a:rPr lang="es-ES" sz="1050" b="1" dirty="0">
                <a:solidFill>
                  <a:schemeClr val="tx1"/>
                </a:solidFill>
              </a:rPr>
              <a:t>la Televisión se impone al resto de canales en atributos como confianza, notoriedad, recuerdo, emotividad y ayuda para decidir las compras</a:t>
            </a:r>
            <a:r>
              <a:rPr lang="es-ES" sz="1050" dirty="0">
                <a:solidFill>
                  <a:schemeClr val="tx1"/>
                </a:solidFill>
              </a:rPr>
              <a:t>. Unos atributos que resultan decisivos para muchas marcas que se han visto obligadas a buscar la mayor optimización de sus inversiones publicitarias debido a la recesión económica provocada por la pandemia de la COVID-19. Las fortalezas de la Televisión como soporte idóneo para la publicidad vuelven a evidenciarse en esta oleada. </a:t>
            </a:r>
            <a:endParaRPr lang="es-ES" sz="1050" b="1" dirty="0">
              <a:solidFill>
                <a:schemeClr val="tx1"/>
              </a:solidFill>
            </a:endParaRPr>
          </a:p>
        </p:txBody>
      </p:sp>
      <p:graphicFrame>
        <p:nvGraphicFramePr>
          <p:cNvPr id="10" name="Gráfico 1">
            <a:extLst>
              <a:ext uri="{FF2B5EF4-FFF2-40B4-BE49-F238E27FC236}">
                <a16:creationId xmlns:a16="http://schemas.microsoft.com/office/drawing/2014/main" id="{E2DDA7BA-92AA-40A8-B92E-4C4E7068E946}"/>
              </a:ext>
            </a:extLst>
          </p:cNvPr>
          <p:cNvGraphicFramePr>
            <a:graphicFrameLocks/>
          </p:cNvGraphicFramePr>
          <p:nvPr>
            <p:extLst>
              <p:ext uri="{D42A27DB-BD31-4B8C-83A1-F6EECF244321}">
                <p14:modId xmlns:p14="http://schemas.microsoft.com/office/powerpoint/2010/main" val="536505863"/>
              </p:ext>
            </p:extLst>
          </p:nvPr>
        </p:nvGraphicFramePr>
        <p:xfrm>
          <a:off x="516752" y="6880159"/>
          <a:ext cx="2743973" cy="1851083"/>
        </p:xfrm>
        <a:graphic>
          <a:graphicData uri="http://schemas.openxmlformats.org/drawingml/2006/chart">
            <c:chart xmlns:c="http://schemas.openxmlformats.org/drawingml/2006/chart" xmlns:r="http://schemas.openxmlformats.org/officeDocument/2006/relationships" r:id="rId7"/>
          </a:graphicData>
        </a:graphic>
      </p:graphicFrame>
      <p:sp>
        <p:nvSpPr>
          <p:cNvPr id="11" name="TextBox 8">
            <a:extLst>
              <a:ext uri="{FF2B5EF4-FFF2-40B4-BE49-F238E27FC236}">
                <a16:creationId xmlns:a16="http://schemas.microsoft.com/office/drawing/2014/main" id="{53011A4A-969D-4C07-BA85-C67241E38C9C}"/>
              </a:ext>
            </a:extLst>
          </p:cNvPr>
          <p:cNvSpPr txBox="1"/>
          <p:nvPr/>
        </p:nvSpPr>
        <p:spPr>
          <a:xfrm>
            <a:off x="516752" y="6558383"/>
            <a:ext cx="2743973" cy="415498"/>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9</a:t>
            </a:r>
            <a:r>
              <a:rPr lang="es-ES" sz="1050" b="1" dirty="0">
                <a:latin typeface="IBM Plex Sans Condensed Light" panose="020B0406050203000203"/>
              </a:rPr>
              <a:t>: ¿En qué canal de comunicación la marca anunciada te genera más confianza?</a:t>
            </a:r>
          </a:p>
        </p:txBody>
      </p:sp>
      <p:grpSp>
        <p:nvGrpSpPr>
          <p:cNvPr id="12" name="Grupo 11">
            <a:extLst>
              <a:ext uri="{FF2B5EF4-FFF2-40B4-BE49-F238E27FC236}">
                <a16:creationId xmlns:a16="http://schemas.microsoft.com/office/drawing/2014/main" id="{B9DBD202-74EA-4A41-9050-842F9D9897E1}"/>
              </a:ext>
            </a:extLst>
          </p:cNvPr>
          <p:cNvGrpSpPr/>
          <p:nvPr/>
        </p:nvGrpSpPr>
        <p:grpSpPr>
          <a:xfrm>
            <a:off x="656371" y="8574407"/>
            <a:ext cx="2464733" cy="324744"/>
            <a:chOff x="7198471" y="5310449"/>
            <a:chExt cx="2464733" cy="324744"/>
          </a:xfrm>
        </p:grpSpPr>
        <p:grpSp>
          <p:nvGrpSpPr>
            <p:cNvPr id="13" name="Grupo 16">
              <a:extLst>
                <a:ext uri="{FF2B5EF4-FFF2-40B4-BE49-F238E27FC236}">
                  <a16:creationId xmlns:a16="http://schemas.microsoft.com/office/drawing/2014/main" id="{237B078D-E857-45BD-B2CA-BE9D6744ED53}"/>
                </a:ext>
              </a:extLst>
            </p:cNvPr>
            <p:cNvGrpSpPr/>
            <p:nvPr/>
          </p:nvGrpSpPr>
          <p:grpSpPr>
            <a:xfrm>
              <a:off x="7198471" y="5310449"/>
              <a:ext cx="2464733" cy="324744"/>
              <a:chOff x="3869393" y="5252810"/>
              <a:chExt cx="2373518" cy="312726"/>
            </a:xfrm>
          </p:grpSpPr>
          <p:pic>
            <p:nvPicPr>
              <p:cNvPr id="15" name="Imagen 8">
                <a:extLst>
                  <a:ext uri="{FF2B5EF4-FFF2-40B4-BE49-F238E27FC236}">
                    <a16:creationId xmlns:a16="http://schemas.microsoft.com/office/drawing/2014/main" id="{37960786-469D-495B-B69D-D4977C0714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16" name="Imagen 15">
                <a:extLst>
                  <a:ext uri="{FF2B5EF4-FFF2-40B4-BE49-F238E27FC236}">
                    <a16:creationId xmlns:a16="http://schemas.microsoft.com/office/drawing/2014/main" id="{24EE068E-41E6-4237-B705-AA3E3853C67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14" name="Rectángulo 13">
              <a:extLst>
                <a:ext uri="{FF2B5EF4-FFF2-40B4-BE49-F238E27FC236}">
                  <a16:creationId xmlns:a16="http://schemas.microsoft.com/office/drawing/2014/main" id="{51B086DA-F5B2-435A-90AB-94D3C647D73A}"/>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aphicFrame>
        <p:nvGraphicFramePr>
          <p:cNvPr id="17" name="Gráfico 1">
            <a:extLst>
              <a:ext uri="{FF2B5EF4-FFF2-40B4-BE49-F238E27FC236}">
                <a16:creationId xmlns:a16="http://schemas.microsoft.com/office/drawing/2014/main" id="{ADD40EC9-A7CB-4D3B-9919-8C6CE382C24A}"/>
              </a:ext>
            </a:extLst>
          </p:cNvPr>
          <p:cNvGraphicFramePr>
            <a:graphicFrameLocks/>
          </p:cNvGraphicFramePr>
          <p:nvPr>
            <p:extLst>
              <p:ext uri="{D42A27DB-BD31-4B8C-83A1-F6EECF244321}">
                <p14:modId xmlns:p14="http://schemas.microsoft.com/office/powerpoint/2010/main" val="1656596131"/>
              </p:ext>
            </p:extLst>
          </p:nvPr>
        </p:nvGraphicFramePr>
        <p:xfrm>
          <a:off x="3597275" y="3435336"/>
          <a:ext cx="2743973" cy="1851083"/>
        </p:xfrm>
        <a:graphic>
          <a:graphicData uri="http://schemas.openxmlformats.org/drawingml/2006/chart">
            <c:chart xmlns:c="http://schemas.openxmlformats.org/drawingml/2006/chart" xmlns:r="http://schemas.openxmlformats.org/officeDocument/2006/relationships" r:id="rId10"/>
          </a:graphicData>
        </a:graphic>
      </p:graphicFrame>
      <p:sp>
        <p:nvSpPr>
          <p:cNvPr id="18" name="TextBox 8">
            <a:extLst>
              <a:ext uri="{FF2B5EF4-FFF2-40B4-BE49-F238E27FC236}">
                <a16:creationId xmlns:a16="http://schemas.microsoft.com/office/drawing/2014/main" id="{C419932E-72E9-4F38-B6E2-02DEF822D89C}"/>
              </a:ext>
            </a:extLst>
          </p:cNvPr>
          <p:cNvSpPr txBox="1"/>
          <p:nvPr/>
        </p:nvSpPr>
        <p:spPr>
          <a:xfrm>
            <a:off x="3597275" y="3047596"/>
            <a:ext cx="2743973" cy="415498"/>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10</a:t>
            </a:r>
            <a:r>
              <a:rPr lang="es-ES" sz="1050" b="1" dirty="0">
                <a:latin typeface="IBM Plex Sans Condensed Light" panose="020B0406050203000203"/>
              </a:rPr>
              <a:t>: ¿En qué canal de comunicación sueles recordar mejor los anuncios?</a:t>
            </a:r>
          </a:p>
        </p:txBody>
      </p:sp>
      <p:grpSp>
        <p:nvGrpSpPr>
          <p:cNvPr id="19" name="Grupo 18">
            <a:extLst>
              <a:ext uri="{FF2B5EF4-FFF2-40B4-BE49-F238E27FC236}">
                <a16:creationId xmlns:a16="http://schemas.microsoft.com/office/drawing/2014/main" id="{CC4C79B8-E509-4C7F-9B0C-BFBB1320DDC4}"/>
              </a:ext>
            </a:extLst>
          </p:cNvPr>
          <p:cNvGrpSpPr/>
          <p:nvPr/>
        </p:nvGrpSpPr>
        <p:grpSpPr>
          <a:xfrm>
            <a:off x="3734106" y="5160965"/>
            <a:ext cx="2464733" cy="324744"/>
            <a:chOff x="7198471" y="5310449"/>
            <a:chExt cx="2464733" cy="324744"/>
          </a:xfrm>
        </p:grpSpPr>
        <p:grpSp>
          <p:nvGrpSpPr>
            <p:cNvPr id="20" name="Grupo 16">
              <a:extLst>
                <a:ext uri="{FF2B5EF4-FFF2-40B4-BE49-F238E27FC236}">
                  <a16:creationId xmlns:a16="http://schemas.microsoft.com/office/drawing/2014/main" id="{51375435-BA2F-4AA8-B26A-94F4EE4B43B0}"/>
                </a:ext>
              </a:extLst>
            </p:cNvPr>
            <p:cNvGrpSpPr/>
            <p:nvPr/>
          </p:nvGrpSpPr>
          <p:grpSpPr>
            <a:xfrm>
              <a:off x="7198471" y="5310449"/>
              <a:ext cx="2464733" cy="324744"/>
              <a:chOff x="3869393" y="5252810"/>
              <a:chExt cx="2373518" cy="312726"/>
            </a:xfrm>
          </p:grpSpPr>
          <p:pic>
            <p:nvPicPr>
              <p:cNvPr id="22" name="Imagen 8">
                <a:extLst>
                  <a:ext uri="{FF2B5EF4-FFF2-40B4-BE49-F238E27FC236}">
                    <a16:creationId xmlns:a16="http://schemas.microsoft.com/office/drawing/2014/main" id="{ACE29816-8B37-41A7-9DD5-76A0ECF490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23" name="Imagen 22">
                <a:extLst>
                  <a:ext uri="{FF2B5EF4-FFF2-40B4-BE49-F238E27FC236}">
                    <a16:creationId xmlns:a16="http://schemas.microsoft.com/office/drawing/2014/main" id="{9A4AB811-066E-4461-A6C6-8ED5796CAAB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21" name="Rectángulo 20">
              <a:extLst>
                <a:ext uri="{FF2B5EF4-FFF2-40B4-BE49-F238E27FC236}">
                  <a16:creationId xmlns:a16="http://schemas.microsoft.com/office/drawing/2014/main" id="{11BB9CAD-A610-4FEE-9147-E501BF988E66}"/>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5" name="CuadroTexto 24">
            <a:extLst>
              <a:ext uri="{FF2B5EF4-FFF2-40B4-BE49-F238E27FC236}">
                <a16:creationId xmlns:a16="http://schemas.microsoft.com/office/drawing/2014/main" id="{DFFA2D21-944C-4E63-92AE-6C2155C6D745}"/>
              </a:ext>
            </a:extLst>
          </p:cNvPr>
          <p:cNvSpPr txBox="1"/>
          <p:nvPr/>
        </p:nvSpPr>
        <p:spPr>
          <a:xfrm>
            <a:off x="3591698" y="5498430"/>
            <a:ext cx="2749550" cy="3862596"/>
          </a:xfrm>
          <a:prstGeom prst="rect">
            <a:avLst/>
          </a:prstGeom>
          <a:noFill/>
        </p:spPr>
        <p:txBody>
          <a:bodyPr wrap="square" rtlCol="0">
            <a:spAutoFit/>
          </a:bodyPr>
          <a:lstStyle/>
          <a:p>
            <a:pPr algn="just"/>
            <a:r>
              <a:rPr lang="es-ES" sz="1400" b="1" dirty="0">
                <a:solidFill>
                  <a:srgbClr val="57728E"/>
                </a:solidFill>
                <a:latin typeface="IBM Plex Sans Condensed Light" panose="020B0406050203000203"/>
              </a:rPr>
              <a:t>3 de cada 4 encuestados aseguran que la Televisión es el medio en el que suelen recordar mejor los anuncios.</a:t>
            </a:r>
            <a:r>
              <a:rPr lang="es-ES" sz="1000" dirty="0">
                <a:latin typeface="IBM Plex Sans Condensed Light" panose="020B0406050203000203" pitchFamily="34" charset="77"/>
              </a:rPr>
              <a:t> </a:t>
            </a:r>
            <a:r>
              <a:rPr lang="es-ES" sz="1050" dirty="0">
                <a:latin typeface="IBM Plex Sans Condensed Light" panose="020B0406050203000203" pitchFamily="34" charset="77"/>
              </a:rPr>
              <a:t>(Gráfico 10)</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Algo que, por otra parte, explican las siguientes dos conclusiones de la oleada:</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Por un lado, </a:t>
            </a:r>
            <a:r>
              <a:rPr lang="es-ES" sz="1050" b="1" dirty="0">
                <a:latin typeface="IBM Plex Sans Condensed Light" panose="020B0406050203000203" pitchFamily="34" charset="77"/>
              </a:rPr>
              <a:t>un 54,9%  de los españoles señala la Televisión en Abierto como el medio en el que los anuncios resultan más convincentes a la hora de decidirse a comprar</a:t>
            </a:r>
            <a:r>
              <a:rPr lang="es-ES" sz="1050" dirty="0">
                <a:latin typeface="IBM Plex Sans Condensed Light" panose="020B0406050203000203" pitchFamily="34" charset="77"/>
              </a:rPr>
              <a:t>. </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Por otro lado, </a:t>
            </a:r>
            <a:r>
              <a:rPr lang="es-ES" sz="1050" b="1" dirty="0">
                <a:latin typeface="IBM Plex Sans Condensed Light" panose="020B0406050203000203" pitchFamily="34" charset="77"/>
              </a:rPr>
              <a:t>un 78,9% afirma que la Televisión en Abierto es también el soporte que más ayuda a hacer conocidas a las marcas</a:t>
            </a:r>
            <a:r>
              <a:rPr lang="es-ES" sz="1050" dirty="0">
                <a:latin typeface="IBM Plex Sans Condensed Light" panose="020B0406050203000203" pitchFamily="34" charset="77"/>
              </a:rPr>
              <a:t>. </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La Televisión es la opción preferida por todas las franjas de edad en todas las cuestiones planteadas sobre la eficacia, impacto y recuerdo publicitario de las marcas.</a:t>
            </a:r>
          </a:p>
        </p:txBody>
      </p:sp>
    </p:spTree>
    <p:extLst>
      <p:ext uri="{BB962C8B-B14F-4D97-AF65-F5344CB8AC3E}">
        <p14:creationId xmlns:p14="http://schemas.microsoft.com/office/powerpoint/2010/main" val="15693716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E6829F6-915D-45D4-9453-45D2C8EBEF7E}"/>
              </a:ext>
            </a:extLst>
          </p:cNvPr>
          <p:cNvGraphicFramePr>
            <a:graphicFrameLocks noChangeAspect="1"/>
          </p:cNvGraphicFramePr>
          <p:nvPr>
            <p:custDataLst>
              <p:tags r:id="rId1"/>
            </p:custDataLst>
            <p:extLst>
              <p:ext uri="{D42A27DB-BD31-4B8C-83A1-F6EECF244321}">
                <p14:modId xmlns:p14="http://schemas.microsoft.com/office/powerpoint/2010/main" val="5830033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98" imgH="499" progId="TCLayout.ActiveDocument.1">
                  <p:embed/>
                </p:oleObj>
              </mc:Choice>
              <mc:Fallback>
                <p:oleObj name="think-cell Slide" r:id="rId5" imgW="498" imgH="499"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6127AD-E047-4359-BA4E-F6985C63DD4B}"/>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4" name="Title 3">
            <a:extLst>
              <a:ext uri="{FF2B5EF4-FFF2-40B4-BE49-F238E27FC236}">
                <a16:creationId xmlns:a16="http://schemas.microsoft.com/office/drawing/2014/main" id="{7D52E06D-3B0B-4E5A-A062-7894B7C77C9C}"/>
              </a:ext>
            </a:extLst>
          </p:cNvPr>
          <p:cNvSpPr>
            <a:spLocks noGrp="1"/>
          </p:cNvSpPr>
          <p:nvPr>
            <p:ph type="title"/>
          </p:nvPr>
        </p:nvSpPr>
        <p:spPr>
          <a:xfrm>
            <a:off x="471487" y="937890"/>
            <a:ext cx="5915025" cy="900246"/>
          </a:xfrm>
        </p:spPr>
        <p:txBody>
          <a:bodyPr>
            <a:noAutofit/>
          </a:bodyPr>
          <a:lstStyle/>
          <a:p>
            <a:r>
              <a:rPr lang="es-ES" sz="3600" dirty="0">
                <a:solidFill>
                  <a:srgbClr val="3CB4B5"/>
                </a:solidFill>
                <a:latin typeface="IBM Plex Sans Condensed Medium" panose="020B0606050203000203" pitchFamily="34" charset="77"/>
              </a:rPr>
              <a:t>Entretenimiento:</a:t>
            </a:r>
            <a:br>
              <a:rPr lang="es-ES" sz="3600" dirty="0">
                <a:solidFill>
                  <a:srgbClr val="3CB4B5"/>
                </a:solidFill>
                <a:latin typeface="IBM Plex Sans Condensed Medium" panose="020B0606050203000203" pitchFamily="34" charset="77"/>
              </a:rPr>
            </a:br>
            <a:r>
              <a:rPr lang="es-ES" sz="3600" dirty="0">
                <a:solidFill>
                  <a:srgbClr val="3CB4B5"/>
                </a:solidFill>
                <a:latin typeface="IBM Plex Sans Condensed Medium" panose="020B0606050203000203" pitchFamily="34" charset="77"/>
              </a:rPr>
              <a:t>evasión y emoción</a:t>
            </a:r>
            <a:endParaRPr lang="es-ES" sz="3600" dirty="0">
              <a:solidFill>
                <a:srgbClr val="3CB4B5"/>
              </a:solidFill>
            </a:endParaRPr>
          </a:p>
        </p:txBody>
      </p:sp>
      <p:sp>
        <p:nvSpPr>
          <p:cNvPr id="3" name="Slide Number Placeholder 2">
            <a:extLst>
              <a:ext uri="{FF2B5EF4-FFF2-40B4-BE49-F238E27FC236}">
                <a16:creationId xmlns:a16="http://schemas.microsoft.com/office/drawing/2014/main" id="{38BBEEC9-210C-47AD-8920-07E83B9F0DB6}"/>
              </a:ext>
            </a:extLst>
          </p:cNvPr>
          <p:cNvSpPr>
            <a:spLocks noGrp="1"/>
          </p:cNvSpPr>
          <p:nvPr>
            <p:ph type="sldNum" sz="quarter" idx="12"/>
          </p:nvPr>
        </p:nvSpPr>
        <p:spPr/>
        <p:txBody>
          <a:bodyPr/>
          <a:lstStyle/>
          <a:p>
            <a:fld id="{13812C7F-AE19-4CF1-BB61-4BBD39B95CCF}" type="slidenum">
              <a:rPr lang="es-ES" smtClean="0"/>
              <a:t>10</a:t>
            </a:fld>
            <a:endParaRPr lang="es-ES" dirty="0"/>
          </a:p>
        </p:txBody>
      </p:sp>
      <p:sp>
        <p:nvSpPr>
          <p:cNvPr id="7" name="Rectangle 5">
            <a:extLst>
              <a:ext uri="{FF2B5EF4-FFF2-40B4-BE49-F238E27FC236}">
                <a16:creationId xmlns:a16="http://schemas.microsoft.com/office/drawing/2014/main" id="{627B0875-41B5-4A94-BF73-C198FABA41DA}"/>
              </a:ext>
            </a:extLst>
          </p:cNvPr>
          <p:cNvSpPr/>
          <p:nvPr/>
        </p:nvSpPr>
        <p:spPr>
          <a:xfrm>
            <a:off x="471487" y="2135368"/>
            <a:ext cx="5915025" cy="1061829"/>
          </a:xfrm>
          <a:prstGeom prst="rect">
            <a:avLst/>
          </a:prstGeom>
        </p:spPr>
        <p:txBody>
          <a:bodyPr wrap="square">
            <a:spAutoFit/>
          </a:bodyPr>
          <a:lstStyle/>
          <a:p>
            <a:pPr algn="just" fontAlgn="base">
              <a:spcBef>
                <a:spcPct val="70000"/>
              </a:spcBef>
              <a:spcAft>
                <a:spcPct val="0"/>
              </a:spcAft>
            </a:pPr>
            <a:r>
              <a:rPr lang="es-ES" sz="1050" dirty="0">
                <a:latin typeface="IBM Plex Sans Condensed Light" panose="020B0406050203000203" pitchFamily="34" charset="77"/>
              </a:rPr>
              <a:t>Al papel de la Televisión en Abierto como medio informativo, educativo y publicitario, hay que añadir uno no menos importante: la Televisión como instrumento de ocio y entretenimiento. </a:t>
            </a:r>
            <a:r>
              <a:rPr lang="es-ES" sz="1050" b="1" dirty="0">
                <a:latin typeface="IBM Plex Sans Condensed Light" panose="020B0406050203000203" pitchFamily="34" charset="77"/>
              </a:rPr>
              <a:t>La Televisión en Abierto es, con diferencia, el medio de comunicación del que mayor uso hacen unos ciudadanos que, además de satisfacer sus necesidades informativas, buscan evadirse y desconectar a través de contenidos variados y amenos</a:t>
            </a:r>
            <a:r>
              <a:rPr lang="es-ES" sz="1050" dirty="0">
                <a:latin typeface="IBM Plex Sans Condensed Light" panose="020B0406050203000203" pitchFamily="34" charset="77"/>
              </a:rPr>
              <a:t>. Y es que, si la audiencia es la reina del ecosistema televisivo, el contenido (diverso) es el rey.</a:t>
            </a:r>
          </a:p>
        </p:txBody>
      </p:sp>
      <p:sp>
        <p:nvSpPr>
          <p:cNvPr id="24" name="CuadroTexto 23">
            <a:extLst>
              <a:ext uri="{FF2B5EF4-FFF2-40B4-BE49-F238E27FC236}">
                <a16:creationId xmlns:a16="http://schemas.microsoft.com/office/drawing/2014/main" id="{04517174-EE52-4EC3-9DF1-4E43F94DA179}"/>
              </a:ext>
            </a:extLst>
          </p:cNvPr>
          <p:cNvSpPr txBox="1"/>
          <p:nvPr/>
        </p:nvSpPr>
        <p:spPr>
          <a:xfrm>
            <a:off x="511175" y="3251915"/>
            <a:ext cx="2749550" cy="5693866"/>
          </a:xfrm>
          <a:prstGeom prst="rect">
            <a:avLst/>
          </a:prstGeom>
          <a:noFill/>
        </p:spPr>
        <p:txBody>
          <a:bodyPr wrap="square" rtlCol="0">
            <a:spAutoFit/>
          </a:bodyPr>
          <a:lstStyle/>
          <a:p>
            <a:pPr algn="just"/>
            <a:r>
              <a:rPr lang="es-ES" sz="1400" b="1" dirty="0">
                <a:solidFill>
                  <a:srgbClr val="57728E"/>
                </a:solidFill>
                <a:latin typeface="IBM Plex Sans Condensed Light" panose="020B0406050203000203"/>
              </a:rPr>
              <a:t>El 68,9% de los encuestados elige la Televisión en Abierto como el canal de comunicación que más les entretiene y evade. </a:t>
            </a:r>
            <a:r>
              <a:rPr lang="es-ES" sz="1050" dirty="0">
                <a:latin typeface="IBM Plex Sans Condensed Light" panose="020B0406050203000203" pitchFamily="34" charset="77"/>
              </a:rPr>
              <a:t>(Gráfico 11)</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La distancia de la Televisión respecto a Plataformas de Vídeo</a:t>
            </a:r>
            <a:r>
              <a:rPr lang="es-ES" sz="1050" strike="sngStrike" dirty="0">
                <a:solidFill>
                  <a:schemeClr val="bg1"/>
                </a:solidFill>
                <a:latin typeface="IBM Plex Sans Condensed Light" panose="020B0406050203000203" pitchFamily="34" charset="77"/>
              </a:rPr>
              <a:t>s</a:t>
            </a:r>
            <a:r>
              <a:rPr lang="es-ES" sz="1050" dirty="0">
                <a:latin typeface="IBM Plex Sans Condensed Light" panose="020B0406050203000203" pitchFamily="34" charset="77"/>
              </a:rPr>
              <a:t> o Redes Sociales es muy amplia, ya que estos nuevos canales apenas alcanzan el 25% de las respuestas. </a:t>
            </a:r>
          </a:p>
          <a:p>
            <a:pPr algn="just"/>
            <a:endParaRPr lang="es-ES" sz="1050" dirty="0">
              <a:solidFill>
                <a:schemeClr val="accent1">
                  <a:lumMod val="75000"/>
                </a:schemeClr>
              </a:solidFill>
              <a:latin typeface="IBM Plex Sans Condensed Light" panose="020B0406050203000203" pitchFamily="34" charset="77"/>
            </a:endParaRPr>
          </a:p>
          <a:p>
            <a:pPr algn="just"/>
            <a:r>
              <a:rPr lang="es-ES" sz="1400" b="1" dirty="0">
                <a:solidFill>
                  <a:schemeClr val="accent1">
                    <a:lumMod val="75000"/>
                  </a:schemeClr>
                </a:solidFill>
                <a:latin typeface="IBM Plex Sans Condensed Light" panose="020B0406050203000203"/>
              </a:rPr>
              <a:t>6</a:t>
            </a:r>
            <a:r>
              <a:rPr lang="es-ES" sz="1400" b="1" dirty="0">
                <a:solidFill>
                  <a:srgbClr val="57728E"/>
                </a:solidFill>
                <a:latin typeface="IBM Plex Sans Condensed Light" panose="020B0406050203000203"/>
              </a:rPr>
              <a:t> de cada 10 españoles afirma que la Televisión es también el medio de comunicación que les transmite más emociones. </a:t>
            </a:r>
            <a:r>
              <a:rPr lang="es-ES" sz="1050" dirty="0">
                <a:latin typeface="IBM Plex Sans Condensed Light" panose="020B0406050203000203" pitchFamily="34" charset="77"/>
              </a:rPr>
              <a:t>(Gráfico 12)</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Una afirmación que comparten todos los grupos demográficos analizados, incluido el público joven, que asegura emocionarse más con la Televisión que con Plataformas de Intercambio de Vídeo y Redes Sociales.</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Del mismo modo, </a:t>
            </a:r>
            <a:r>
              <a:rPr lang="es-ES" sz="1050" b="1" dirty="0">
                <a:latin typeface="IBM Plex Sans Condensed Light" panose="020B0406050203000203" pitchFamily="34" charset="77"/>
              </a:rPr>
              <a:t>más de la mitad de los españoles (51%) sostiene que la Televisión en Abierto, además de entretenerles, evadirles y emocionarles, es el medio que más compañía les hace</a:t>
            </a:r>
            <a:r>
              <a:rPr lang="es-ES" sz="1050" dirty="0">
                <a:latin typeface="IBM Plex Sans Condensed Light" panose="020B0406050203000203" pitchFamily="34" charset="77"/>
              </a:rPr>
              <a:t>, seguido de la Radio (43,1%). </a:t>
            </a:r>
          </a:p>
          <a:p>
            <a:pPr algn="just"/>
            <a:endParaRPr lang="es-ES" sz="1050" dirty="0">
              <a:latin typeface="IBM Plex Sans Condensed Light" panose="020B0406050203000203" pitchFamily="34" charset="77"/>
            </a:endParaRPr>
          </a:p>
          <a:p>
            <a:pPr algn="just"/>
            <a:r>
              <a:rPr lang="es-ES" sz="1050" dirty="0">
                <a:latin typeface="IBM Plex Sans Condensed Light" panose="020B0406050203000203" pitchFamily="34" charset="77"/>
              </a:rPr>
              <a:t>Por último, </a:t>
            </a:r>
            <a:r>
              <a:rPr lang="es-ES" sz="1050" b="1" dirty="0">
                <a:latin typeface="IBM Plex Sans Condensed Light" panose="020B0406050203000203" pitchFamily="34" charset="77"/>
              </a:rPr>
              <a:t>el 56,6% señala también a la Televisión como el canal de comunicación que ofrece una mayor diversidad de contenidos</a:t>
            </a:r>
            <a:r>
              <a:rPr lang="es-ES" sz="1050" dirty="0">
                <a:latin typeface="IBM Plex Sans Condensed Light" panose="020B0406050203000203" pitchFamily="34" charset="77"/>
              </a:rPr>
              <a:t>, por delante incluso de las Plataformas de Intercambio de Vídeo (30,8%).</a:t>
            </a:r>
          </a:p>
        </p:txBody>
      </p:sp>
      <p:graphicFrame>
        <p:nvGraphicFramePr>
          <p:cNvPr id="10" name="Gráfico 1">
            <a:extLst>
              <a:ext uri="{FF2B5EF4-FFF2-40B4-BE49-F238E27FC236}">
                <a16:creationId xmlns:a16="http://schemas.microsoft.com/office/drawing/2014/main" id="{1C9783A3-4D1A-4EFB-B010-7A325FDAF6B1}"/>
              </a:ext>
            </a:extLst>
          </p:cNvPr>
          <p:cNvGraphicFramePr>
            <a:graphicFrameLocks/>
          </p:cNvGraphicFramePr>
          <p:nvPr>
            <p:extLst>
              <p:ext uri="{D42A27DB-BD31-4B8C-83A1-F6EECF244321}">
                <p14:modId xmlns:p14="http://schemas.microsoft.com/office/powerpoint/2010/main" val="3966684896"/>
              </p:ext>
            </p:extLst>
          </p:nvPr>
        </p:nvGraphicFramePr>
        <p:xfrm>
          <a:off x="3597274" y="3811560"/>
          <a:ext cx="2743973" cy="1851083"/>
        </p:xfrm>
        <a:graphic>
          <a:graphicData uri="http://schemas.openxmlformats.org/drawingml/2006/chart">
            <c:chart xmlns:c="http://schemas.openxmlformats.org/drawingml/2006/chart" xmlns:r="http://schemas.openxmlformats.org/officeDocument/2006/relationships" r:id="rId7"/>
          </a:graphicData>
        </a:graphic>
      </p:graphicFrame>
      <p:sp>
        <p:nvSpPr>
          <p:cNvPr id="11" name="TextBox 8">
            <a:extLst>
              <a:ext uri="{FF2B5EF4-FFF2-40B4-BE49-F238E27FC236}">
                <a16:creationId xmlns:a16="http://schemas.microsoft.com/office/drawing/2014/main" id="{2B1A75CD-A1CF-457E-81ED-6C6EF6B8C222}"/>
              </a:ext>
            </a:extLst>
          </p:cNvPr>
          <p:cNvSpPr txBox="1"/>
          <p:nvPr/>
        </p:nvSpPr>
        <p:spPr>
          <a:xfrm>
            <a:off x="3597274" y="3251915"/>
            <a:ext cx="2743973" cy="415498"/>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11</a:t>
            </a:r>
            <a:r>
              <a:rPr lang="es-ES" sz="1050" b="1" dirty="0">
                <a:latin typeface="IBM Plex Sans Condensed Light" panose="020B0406050203000203"/>
              </a:rPr>
              <a:t>: ¿Qué canal de comunicación es el medio que más te entretiene y evade?</a:t>
            </a:r>
          </a:p>
        </p:txBody>
      </p:sp>
      <p:grpSp>
        <p:nvGrpSpPr>
          <p:cNvPr id="12" name="Grupo 11">
            <a:extLst>
              <a:ext uri="{FF2B5EF4-FFF2-40B4-BE49-F238E27FC236}">
                <a16:creationId xmlns:a16="http://schemas.microsoft.com/office/drawing/2014/main" id="{C9C47960-6970-498C-B017-5A55EBABBF29}"/>
              </a:ext>
            </a:extLst>
          </p:cNvPr>
          <p:cNvGrpSpPr/>
          <p:nvPr/>
        </p:nvGrpSpPr>
        <p:grpSpPr>
          <a:xfrm>
            <a:off x="3736893" y="5559604"/>
            <a:ext cx="2464733" cy="324744"/>
            <a:chOff x="7198471" y="5310449"/>
            <a:chExt cx="2464733" cy="324744"/>
          </a:xfrm>
        </p:grpSpPr>
        <p:grpSp>
          <p:nvGrpSpPr>
            <p:cNvPr id="13" name="Grupo 16">
              <a:extLst>
                <a:ext uri="{FF2B5EF4-FFF2-40B4-BE49-F238E27FC236}">
                  <a16:creationId xmlns:a16="http://schemas.microsoft.com/office/drawing/2014/main" id="{9271AAB5-DFE4-4EA7-82E8-540CC32DD91A}"/>
                </a:ext>
              </a:extLst>
            </p:cNvPr>
            <p:cNvGrpSpPr/>
            <p:nvPr/>
          </p:nvGrpSpPr>
          <p:grpSpPr>
            <a:xfrm>
              <a:off x="7198471" y="5310449"/>
              <a:ext cx="2464733" cy="324744"/>
              <a:chOff x="3869393" y="5252810"/>
              <a:chExt cx="2373518" cy="312726"/>
            </a:xfrm>
          </p:grpSpPr>
          <p:pic>
            <p:nvPicPr>
              <p:cNvPr id="15" name="Imagen 8">
                <a:extLst>
                  <a:ext uri="{FF2B5EF4-FFF2-40B4-BE49-F238E27FC236}">
                    <a16:creationId xmlns:a16="http://schemas.microsoft.com/office/drawing/2014/main" id="{6E81EDA0-7E91-4258-825C-0FA0AFA6379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16" name="Imagen 15">
                <a:extLst>
                  <a:ext uri="{FF2B5EF4-FFF2-40B4-BE49-F238E27FC236}">
                    <a16:creationId xmlns:a16="http://schemas.microsoft.com/office/drawing/2014/main" id="{5ED3BAE8-0B4A-449B-B023-BDFF8D989D0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14" name="Rectángulo 13">
              <a:extLst>
                <a:ext uri="{FF2B5EF4-FFF2-40B4-BE49-F238E27FC236}">
                  <a16:creationId xmlns:a16="http://schemas.microsoft.com/office/drawing/2014/main" id="{0E9C1C9A-CC78-4126-8AE8-640D134A843B}"/>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graphicFrame>
        <p:nvGraphicFramePr>
          <p:cNvPr id="17" name="Gráfico 1">
            <a:extLst>
              <a:ext uri="{FF2B5EF4-FFF2-40B4-BE49-F238E27FC236}">
                <a16:creationId xmlns:a16="http://schemas.microsoft.com/office/drawing/2014/main" id="{F0286E2F-586A-47F3-AF75-7A2788A143F0}"/>
              </a:ext>
            </a:extLst>
          </p:cNvPr>
          <p:cNvGraphicFramePr>
            <a:graphicFrameLocks/>
          </p:cNvGraphicFramePr>
          <p:nvPr>
            <p:extLst>
              <p:ext uri="{D42A27DB-BD31-4B8C-83A1-F6EECF244321}">
                <p14:modId xmlns:p14="http://schemas.microsoft.com/office/powerpoint/2010/main" val="3012897673"/>
              </p:ext>
            </p:extLst>
          </p:nvPr>
        </p:nvGraphicFramePr>
        <p:xfrm>
          <a:off x="3485610" y="6628624"/>
          <a:ext cx="2967299" cy="1993880"/>
        </p:xfrm>
        <a:graphic>
          <a:graphicData uri="http://schemas.openxmlformats.org/drawingml/2006/chart">
            <c:chart xmlns:c="http://schemas.openxmlformats.org/drawingml/2006/chart" xmlns:r="http://schemas.openxmlformats.org/officeDocument/2006/relationships" r:id="rId10"/>
          </a:graphicData>
        </a:graphic>
      </p:graphicFrame>
      <p:sp>
        <p:nvSpPr>
          <p:cNvPr id="18" name="TextBox 8">
            <a:extLst>
              <a:ext uri="{FF2B5EF4-FFF2-40B4-BE49-F238E27FC236}">
                <a16:creationId xmlns:a16="http://schemas.microsoft.com/office/drawing/2014/main" id="{2072FFF7-98D0-41E6-8551-673083A7100B}"/>
              </a:ext>
            </a:extLst>
          </p:cNvPr>
          <p:cNvSpPr txBox="1"/>
          <p:nvPr/>
        </p:nvSpPr>
        <p:spPr>
          <a:xfrm>
            <a:off x="3597274" y="6215018"/>
            <a:ext cx="2743973" cy="415498"/>
          </a:xfrm>
          <a:prstGeom prst="rect">
            <a:avLst/>
          </a:prstGeom>
          <a:noFill/>
        </p:spPr>
        <p:txBody>
          <a:bodyPr wrap="square" rtlCol="0" anchor="ctr">
            <a:spAutoFit/>
          </a:bodyPr>
          <a:lstStyle/>
          <a:p>
            <a:pPr algn="just"/>
            <a:r>
              <a:rPr lang="es-ES" sz="1050" b="1" dirty="0">
                <a:solidFill>
                  <a:srgbClr val="57728E"/>
                </a:solidFill>
                <a:latin typeface="IBM Plex Sans Condensed Light" panose="020B0406050203000203"/>
              </a:rPr>
              <a:t>Gráfico 12</a:t>
            </a:r>
            <a:r>
              <a:rPr lang="es-ES" sz="1050" b="1" dirty="0">
                <a:latin typeface="IBM Plex Sans Condensed Light" panose="020B0406050203000203"/>
              </a:rPr>
              <a:t>: ¿Qué canal de comunicación te transmite más emociones?</a:t>
            </a:r>
          </a:p>
        </p:txBody>
      </p:sp>
      <p:grpSp>
        <p:nvGrpSpPr>
          <p:cNvPr id="19" name="Grupo 18">
            <a:extLst>
              <a:ext uri="{FF2B5EF4-FFF2-40B4-BE49-F238E27FC236}">
                <a16:creationId xmlns:a16="http://schemas.microsoft.com/office/drawing/2014/main" id="{8D879A79-6229-4E03-921D-3CEF03BEBB9C}"/>
              </a:ext>
            </a:extLst>
          </p:cNvPr>
          <p:cNvGrpSpPr/>
          <p:nvPr/>
        </p:nvGrpSpPr>
        <p:grpSpPr>
          <a:xfrm>
            <a:off x="3736893" y="8460132"/>
            <a:ext cx="2464733" cy="324744"/>
            <a:chOff x="7198471" y="5310449"/>
            <a:chExt cx="2464733" cy="324744"/>
          </a:xfrm>
        </p:grpSpPr>
        <p:grpSp>
          <p:nvGrpSpPr>
            <p:cNvPr id="20" name="Grupo 16">
              <a:extLst>
                <a:ext uri="{FF2B5EF4-FFF2-40B4-BE49-F238E27FC236}">
                  <a16:creationId xmlns:a16="http://schemas.microsoft.com/office/drawing/2014/main" id="{3D0637AA-1EB1-4105-9738-98A755BC4948}"/>
                </a:ext>
              </a:extLst>
            </p:cNvPr>
            <p:cNvGrpSpPr/>
            <p:nvPr/>
          </p:nvGrpSpPr>
          <p:grpSpPr>
            <a:xfrm>
              <a:off x="7198471" y="5310449"/>
              <a:ext cx="2464733" cy="324744"/>
              <a:chOff x="3869393" y="5252810"/>
              <a:chExt cx="2373518" cy="312726"/>
            </a:xfrm>
          </p:grpSpPr>
          <p:pic>
            <p:nvPicPr>
              <p:cNvPr id="22" name="Imagen 8">
                <a:extLst>
                  <a:ext uri="{FF2B5EF4-FFF2-40B4-BE49-F238E27FC236}">
                    <a16:creationId xmlns:a16="http://schemas.microsoft.com/office/drawing/2014/main" id="{1490E722-CC28-40AA-9134-127217D138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869393" y="5252810"/>
                <a:ext cx="1123950" cy="302062"/>
              </a:xfrm>
              <a:prstGeom prst="rect">
                <a:avLst/>
              </a:prstGeom>
            </p:spPr>
          </p:pic>
          <p:pic>
            <p:nvPicPr>
              <p:cNvPr id="23" name="Imagen 22">
                <a:extLst>
                  <a:ext uri="{FF2B5EF4-FFF2-40B4-BE49-F238E27FC236}">
                    <a16:creationId xmlns:a16="http://schemas.microsoft.com/office/drawing/2014/main" id="{627BA2B8-EF60-4FEB-88FE-53D1F0D56C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264805" y="5263474"/>
                <a:ext cx="978106" cy="302062"/>
              </a:xfrm>
              <a:prstGeom prst="rect">
                <a:avLst/>
              </a:prstGeom>
            </p:spPr>
          </p:pic>
        </p:grpSp>
        <p:sp>
          <p:nvSpPr>
            <p:cNvPr id="21" name="Rectángulo 20">
              <a:extLst>
                <a:ext uri="{FF2B5EF4-FFF2-40B4-BE49-F238E27FC236}">
                  <a16:creationId xmlns:a16="http://schemas.microsoft.com/office/drawing/2014/main" id="{DE225BCA-221E-409C-B432-05FC0555A746}"/>
                </a:ext>
              </a:extLst>
            </p:cNvPr>
            <p:cNvSpPr/>
            <p:nvPr/>
          </p:nvSpPr>
          <p:spPr>
            <a:xfrm>
              <a:off x="7221331" y="5491481"/>
              <a:ext cx="1012315" cy="1233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Tree>
    <p:extLst>
      <p:ext uri="{BB962C8B-B14F-4D97-AF65-F5344CB8AC3E}">
        <p14:creationId xmlns:p14="http://schemas.microsoft.com/office/powerpoint/2010/main" val="2437778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DE41585-1722-40C6-B4EA-B250AF8C68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8" name="Object 7" hidden="1">
                        <a:extLst>
                          <a:ext uri="{FF2B5EF4-FFF2-40B4-BE49-F238E27FC236}">
                            <a16:creationId xmlns:a16="http://schemas.microsoft.com/office/drawing/2014/main" id="{1DE41585-1722-40C6-B4EA-B250AF8C68A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30A0ED6-4355-4C64-AFDC-F04D3B89E4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3" name="Slide Number Placeholder 2">
            <a:extLst>
              <a:ext uri="{FF2B5EF4-FFF2-40B4-BE49-F238E27FC236}">
                <a16:creationId xmlns:a16="http://schemas.microsoft.com/office/drawing/2014/main" id="{D53BFA33-1C3F-497C-9472-F32D7AC4A74A}"/>
              </a:ext>
            </a:extLst>
          </p:cNvPr>
          <p:cNvSpPr>
            <a:spLocks noGrp="1"/>
          </p:cNvSpPr>
          <p:nvPr>
            <p:ph type="sldNum" sz="quarter" idx="12"/>
          </p:nvPr>
        </p:nvSpPr>
        <p:spPr/>
        <p:txBody>
          <a:bodyPr/>
          <a:lstStyle/>
          <a:p>
            <a:fld id="{13812C7F-AE19-4CF1-BB61-4BBD39B95CCF}" type="slidenum">
              <a:rPr lang="es-ES" smtClean="0"/>
              <a:t>11</a:t>
            </a:fld>
            <a:endParaRPr lang="es-ES" dirty="0"/>
          </a:p>
        </p:txBody>
      </p:sp>
      <p:sp>
        <p:nvSpPr>
          <p:cNvPr id="10" name="Title 3">
            <a:extLst>
              <a:ext uri="{FF2B5EF4-FFF2-40B4-BE49-F238E27FC236}">
                <a16:creationId xmlns:a16="http://schemas.microsoft.com/office/drawing/2014/main" id="{E4EA3242-48C4-438A-86C8-D203F14DE378}"/>
              </a:ext>
            </a:extLst>
          </p:cNvPr>
          <p:cNvSpPr>
            <a:spLocks noGrp="1"/>
          </p:cNvSpPr>
          <p:nvPr>
            <p:ph type="title"/>
          </p:nvPr>
        </p:nvSpPr>
        <p:spPr>
          <a:xfrm>
            <a:off x="471488" y="825500"/>
            <a:ext cx="6194007" cy="10668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p>
            <a:pPr fontAlgn="base">
              <a:spcAft>
                <a:spcPct val="0"/>
              </a:spcAft>
            </a:pPr>
            <a:r>
              <a:rPr lang="es-ES" sz="3600" dirty="0">
                <a:solidFill>
                  <a:srgbClr val="3CB4B5"/>
                </a:solidFill>
                <a:latin typeface="IBM Plex Sans Condensed Medium" panose="020B0606050203000203" pitchFamily="34" charset="77"/>
              </a:rPr>
              <a:t>Contribución de la Televisión en Abierto a la Agenda 2030</a:t>
            </a:r>
          </a:p>
        </p:txBody>
      </p:sp>
      <p:sp>
        <p:nvSpPr>
          <p:cNvPr id="35" name="Content Placeholder 4">
            <a:extLst>
              <a:ext uri="{FF2B5EF4-FFF2-40B4-BE49-F238E27FC236}">
                <a16:creationId xmlns:a16="http://schemas.microsoft.com/office/drawing/2014/main" id="{65FFEA83-D1A1-4AC2-962A-5CE168BCCCFE}"/>
              </a:ext>
            </a:extLst>
          </p:cNvPr>
          <p:cNvSpPr>
            <a:spLocks noGrp="1"/>
          </p:cNvSpPr>
          <p:nvPr>
            <p:ph sz="half" idx="1"/>
          </p:nvPr>
        </p:nvSpPr>
        <p:spPr>
          <a:xfrm>
            <a:off x="471487" y="1998636"/>
            <a:ext cx="2957513" cy="678249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p>
            <a:pPr marL="0" indent="0" algn="just" fontAlgn="base">
              <a:lnSpc>
                <a:spcPct val="100000"/>
              </a:lnSpc>
              <a:spcBef>
                <a:spcPts val="924"/>
              </a:spcBef>
              <a:spcAft>
                <a:spcPct val="0"/>
              </a:spcAft>
              <a:buNone/>
            </a:pPr>
            <a:r>
              <a:rPr lang="es-ES" dirty="0"/>
              <a:t>Ante un consumo medio de Televisión por persona y día de más de 4 horas, </a:t>
            </a:r>
            <a:r>
              <a:rPr lang="es-ES" b="1" dirty="0"/>
              <a:t>la Televisión en Abierto tiene la oportunidad y la responsabilidad de generar un impacto positivo en la sociedad,</a:t>
            </a:r>
            <a:r>
              <a:rPr lang="es-ES" dirty="0"/>
              <a:t> concienciando y aportando información y contenidos para fomentar la convivencia y construir una sociedad saludable, informada, respetuosa, diversa y comprometida con el desarrollo sostenible. </a:t>
            </a:r>
          </a:p>
          <a:p>
            <a:pPr marL="0" indent="0" algn="just" fontAlgn="base">
              <a:lnSpc>
                <a:spcPct val="100000"/>
              </a:lnSpc>
              <a:spcBef>
                <a:spcPts val="924"/>
              </a:spcBef>
              <a:spcAft>
                <a:spcPct val="0"/>
              </a:spcAft>
              <a:buNone/>
            </a:pPr>
            <a:r>
              <a:rPr lang="es-ES" b="1" dirty="0"/>
              <a:t>En esta edición del Barómetro, la sociedad vuelve a reforzar esa labor</a:t>
            </a:r>
            <a:r>
              <a:rPr lang="es-ES" dirty="0"/>
              <a:t>, otorgando a la Televisión en Abierto y a los medios tradicionales un </a:t>
            </a:r>
            <a:r>
              <a:rPr lang="es-ES" b="1" dirty="0"/>
              <a:t>reconocimiento creciente de su compromiso con los objetivos de desarrollo sostenible y la Agenda 2030</a:t>
            </a:r>
            <a:r>
              <a:rPr lang="es-ES" dirty="0"/>
              <a:t>. </a:t>
            </a:r>
          </a:p>
          <a:p>
            <a:pPr marL="0" indent="0" algn="just" fontAlgn="base">
              <a:lnSpc>
                <a:spcPct val="100000"/>
              </a:lnSpc>
              <a:spcBef>
                <a:spcPts val="924"/>
              </a:spcBef>
              <a:spcAft>
                <a:spcPct val="0"/>
              </a:spcAft>
              <a:buNone/>
            </a:pPr>
            <a:r>
              <a:rPr lang="es-ES" b="1" dirty="0">
                <a:latin typeface="IBM Plex Sans Condensed Light" panose="020B0406050203000203" pitchFamily="34" charset="77"/>
              </a:rPr>
              <a:t>¿Por qué son importantes los Objetivos de Desarrollo Sostenible (ODS)?</a:t>
            </a: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Los ODS marcan el camino a seguir para acabar en 2030 con los grandes desafíos de la humanidad como el analfabetismo, el cambio climático o la desigualdad, entre otros.</a:t>
            </a:r>
          </a:p>
        </p:txBody>
      </p:sp>
      <p:sp>
        <p:nvSpPr>
          <p:cNvPr id="32" name="Content Placeholder 4">
            <a:extLst>
              <a:ext uri="{FF2B5EF4-FFF2-40B4-BE49-F238E27FC236}">
                <a16:creationId xmlns:a16="http://schemas.microsoft.com/office/drawing/2014/main" id="{278A4BC8-F97B-48AB-8005-4A59DE135D3E}"/>
              </a:ext>
            </a:extLst>
          </p:cNvPr>
          <p:cNvSpPr txBox="1">
            <a:spLocks/>
          </p:cNvSpPr>
          <p:nvPr/>
        </p:nvSpPr>
        <p:spPr>
          <a:xfrm>
            <a:off x="3568491" y="1998636"/>
            <a:ext cx="2957513" cy="6782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00000"/>
              </a:lnSpc>
              <a:spcBef>
                <a:spcPts val="924"/>
              </a:spcBef>
              <a:spcAft>
                <a:spcPct val="0"/>
              </a:spcAft>
              <a:buNone/>
            </a:pPr>
            <a:r>
              <a:rPr lang="es-ES" dirty="0">
                <a:latin typeface="IBM Plex Sans Condensed Light" panose="020B0406050203000203" pitchFamily="34" charset="77"/>
              </a:rPr>
              <a:t>Tenemos menos de una década por delante para conseguirlo y la sociedad reclama cada vez más a las organizaciones que vinculen su modelo de negocio con el desarrollo sostenible de una manera honesta.</a:t>
            </a:r>
          </a:p>
          <a:p>
            <a:pPr marL="0" indent="0" algn="just">
              <a:lnSpc>
                <a:spcPct val="100000"/>
              </a:lnSpc>
              <a:spcBef>
                <a:spcPts val="924"/>
              </a:spcBef>
              <a:buFont typeface="Arial" panose="020B0604020202020204" pitchFamily="34" charset="0"/>
              <a:buNone/>
            </a:pPr>
            <a:r>
              <a:rPr lang="es-ES" dirty="0">
                <a:latin typeface="IBM Plex Sans Condensed Light" panose="020B0406050203000203" pitchFamily="34" charset="77"/>
              </a:rPr>
              <a:t>El Barómetro vuelve a poner de manifiesto que la sociedad percibe el esfuerzo y el compromiso de la Televisión en Abierto con la Agenda 2030 en aspectos clave del desarrollo sostenible.</a:t>
            </a:r>
          </a:p>
          <a:p>
            <a:pPr marL="0" indent="0" algn="just" fontAlgn="base">
              <a:lnSpc>
                <a:spcPct val="100000"/>
              </a:lnSpc>
              <a:spcBef>
                <a:spcPts val="924"/>
              </a:spcBef>
              <a:spcAft>
                <a:spcPct val="0"/>
              </a:spcAft>
              <a:buFont typeface="Arial" panose="020B0604020202020204" pitchFamily="34" charset="0"/>
              <a:buNone/>
            </a:pPr>
            <a:r>
              <a:rPr lang="es-ES" dirty="0">
                <a:latin typeface="IBM Plex Sans Condensed Light" panose="020B0406050203000203" pitchFamily="34" charset="77"/>
              </a:rPr>
              <a:t>La encuesta, realizada a través del Barómetro de la Televisión, nos permite comprender cómo los ciudadanos perciben que  el sector está contribuyendo a determinados Objetivos de Desarrollo Sostenible. </a:t>
            </a:r>
            <a:endParaRPr lang="es-ES" dirty="0"/>
          </a:p>
          <a:p>
            <a:pPr marL="0" indent="0" algn="just" fontAlgn="base">
              <a:lnSpc>
                <a:spcPct val="100000"/>
              </a:lnSpc>
              <a:spcBef>
                <a:spcPts val="924"/>
              </a:spcBef>
              <a:spcAft>
                <a:spcPct val="0"/>
              </a:spcAft>
              <a:buFont typeface="Arial" panose="020B0604020202020204" pitchFamily="34" charset="0"/>
              <a:buNone/>
            </a:pPr>
            <a:r>
              <a:rPr lang="es-ES" dirty="0">
                <a:latin typeface="IBM Plex Sans Condensed Light" panose="020B0406050203000203" pitchFamily="34" charset="77"/>
              </a:rPr>
              <a:t>A continuación analizamos los resultados del Barómetro, su evolución con respecto a la primera ola, y su relación con la contribución a los </a:t>
            </a:r>
            <a:r>
              <a:rPr lang="es-ES" dirty="0"/>
              <a:t>Objetivos de Desarrollo Sostenible.</a:t>
            </a:r>
            <a:endParaRPr lang="es-ES" dirty="0">
              <a:latin typeface="IBM Plex Sans Condensed Light" panose="020B0406050203000203" pitchFamily="34" charset="77"/>
            </a:endParaRPr>
          </a:p>
        </p:txBody>
      </p:sp>
      <p:pic>
        <p:nvPicPr>
          <p:cNvPr id="33" name="Picture 32">
            <a:extLst>
              <a:ext uri="{FF2B5EF4-FFF2-40B4-BE49-F238E27FC236}">
                <a16:creationId xmlns:a16="http://schemas.microsoft.com/office/drawing/2014/main" id="{478EE601-166F-4A87-A84A-214EFE3B82A8}"/>
              </a:ext>
            </a:extLst>
          </p:cNvPr>
          <p:cNvPicPr>
            <a:picLocks noChangeAspect="1"/>
          </p:cNvPicPr>
          <p:nvPr/>
        </p:nvPicPr>
        <p:blipFill>
          <a:blip r:embed="rId6"/>
          <a:stretch>
            <a:fillRect/>
          </a:stretch>
        </p:blipFill>
        <p:spPr>
          <a:xfrm>
            <a:off x="840709" y="5829574"/>
            <a:ext cx="5455563" cy="3365979"/>
          </a:xfrm>
          <a:prstGeom prst="rect">
            <a:avLst/>
          </a:prstGeom>
        </p:spPr>
      </p:pic>
    </p:spTree>
    <p:extLst>
      <p:ext uri="{BB962C8B-B14F-4D97-AF65-F5344CB8AC3E}">
        <p14:creationId xmlns:p14="http://schemas.microsoft.com/office/powerpoint/2010/main" val="4133379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DE41585-1722-40C6-B4EA-B250AF8C68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8" name="Object 7" hidden="1">
                        <a:extLst>
                          <a:ext uri="{FF2B5EF4-FFF2-40B4-BE49-F238E27FC236}">
                            <a16:creationId xmlns:a16="http://schemas.microsoft.com/office/drawing/2014/main" id="{1DE41585-1722-40C6-B4EA-B250AF8C68A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30A0ED6-4355-4C64-AFDC-F04D3B89E4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3" name="Slide Number Placeholder 2">
            <a:extLst>
              <a:ext uri="{FF2B5EF4-FFF2-40B4-BE49-F238E27FC236}">
                <a16:creationId xmlns:a16="http://schemas.microsoft.com/office/drawing/2014/main" id="{D53BFA33-1C3F-497C-9472-F32D7AC4A74A}"/>
              </a:ext>
            </a:extLst>
          </p:cNvPr>
          <p:cNvSpPr>
            <a:spLocks noGrp="1"/>
          </p:cNvSpPr>
          <p:nvPr>
            <p:ph type="sldNum" sz="quarter" idx="12"/>
          </p:nvPr>
        </p:nvSpPr>
        <p:spPr/>
        <p:txBody>
          <a:bodyPr/>
          <a:lstStyle/>
          <a:p>
            <a:fld id="{13812C7F-AE19-4CF1-BB61-4BBD39B95CCF}" type="slidenum">
              <a:rPr lang="es-ES" smtClean="0"/>
              <a:t>12</a:t>
            </a:fld>
            <a:endParaRPr lang="es-ES" dirty="0"/>
          </a:p>
        </p:txBody>
      </p:sp>
      <p:sp>
        <p:nvSpPr>
          <p:cNvPr id="14" name="Content Placeholder 4">
            <a:extLst>
              <a:ext uri="{FF2B5EF4-FFF2-40B4-BE49-F238E27FC236}">
                <a16:creationId xmlns:a16="http://schemas.microsoft.com/office/drawing/2014/main" id="{8C374246-26E4-43EE-8403-7ECDE4C6F466}"/>
              </a:ext>
            </a:extLst>
          </p:cNvPr>
          <p:cNvSpPr txBox="1">
            <a:spLocks/>
          </p:cNvSpPr>
          <p:nvPr/>
        </p:nvSpPr>
        <p:spPr>
          <a:xfrm>
            <a:off x="557217" y="1465357"/>
            <a:ext cx="2914650" cy="6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54013" indent="0" fontAlgn="base">
              <a:lnSpc>
                <a:spcPct val="100000"/>
              </a:lnSpc>
              <a:spcBef>
                <a:spcPts val="924"/>
              </a:spcBef>
              <a:spcAft>
                <a:spcPct val="0"/>
              </a:spcAft>
              <a:buNone/>
            </a:pPr>
            <a:r>
              <a:rPr lang="es-ES" sz="1600" b="1" dirty="0">
                <a:latin typeface="IBM Plex Sans Condensed Medium" panose="020B0606050203000203" pitchFamily="34" charset="77"/>
                <a:ea typeface="+mj-ea"/>
                <a:cs typeface="+mj-cs"/>
              </a:rPr>
              <a:t>Fomento de pluralidad </a:t>
            </a:r>
            <a:r>
              <a:rPr lang="es-ES" sz="1600" b="1" dirty="0">
                <a:latin typeface="IBM Plex Sans Condensed Medium" panose="020B0606050203000203" pitchFamily="34" charset="77"/>
              </a:rPr>
              <a:t>y  transparencia con información veraz</a:t>
            </a: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El ODS 16 trata la responsabilidad de las instituciones para promover sociedades integradoras y pacíficas. En este contexto, la Televisión en Abierto juega un papel relevante como </a:t>
            </a:r>
            <a:r>
              <a:rPr lang="es-ES" b="1" dirty="0">
                <a:latin typeface="IBM Plex Sans Condensed Light" panose="020B0406050203000203" pitchFamily="34" charset="77"/>
              </a:rPr>
              <a:t>referente de información veraz</a:t>
            </a:r>
            <a:r>
              <a:rPr lang="es-ES" dirty="0">
                <a:latin typeface="IBM Plex Sans Condensed Light" panose="020B0406050203000203" pitchFamily="34" charset="77"/>
              </a:rPr>
              <a:t>. Con sus contenidos </a:t>
            </a:r>
            <a:r>
              <a:rPr lang="es-ES" b="1" dirty="0">
                <a:latin typeface="IBM Plex Sans Condensed Light" panose="020B0406050203000203" pitchFamily="34" charset="77"/>
              </a:rPr>
              <a:t>fomenta la pluralidad y la convivencia social, habilitando mecanismos para la protección de los colectivos vulnerables frente a los contenidos violentos.</a:t>
            </a:r>
          </a:p>
          <a:p>
            <a:pPr marL="0" indent="0" algn="just" fontAlgn="base">
              <a:lnSpc>
                <a:spcPct val="100000"/>
              </a:lnSpc>
              <a:spcBef>
                <a:spcPts val="924"/>
              </a:spcBef>
              <a:spcAft>
                <a:spcPct val="0"/>
              </a:spcAft>
              <a:buNone/>
            </a:pPr>
            <a:r>
              <a:rPr lang="es-ES" dirty="0"/>
              <a:t>Además, sus mensajes y contenidos alcanzan amplia cobertura. Por tanto, tiene un impacto relevante en la vertebración de la opinión de la sociedad.</a:t>
            </a:r>
          </a:p>
          <a:p>
            <a:pPr marL="0" indent="0" algn="just"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Un 65% cree que la diversidad de periodistas, enfoques e informativos le ayuda a formar su propia opinión. </a:t>
            </a:r>
            <a:r>
              <a:rPr lang="es-ES" dirty="0">
                <a:latin typeface="IBM Plex Sans Condensed Light" panose="020B0406050203000203" pitchFamily="34" charset="77"/>
              </a:rPr>
              <a:t>(Gráfico 13)</a:t>
            </a:r>
          </a:p>
          <a:p>
            <a:pPr marL="0" indent="0" algn="just" fontAlgn="base">
              <a:lnSpc>
                <a:spcPct val="100000"/>
              </a:lnSpc>
              <a:spcBef>
                <a:spcPts val="924"/>
              </a:spcBef>
              <a:spcAft>
                <a:spcPct val="0"/>
              </a:spcAft>
              <a:buNone/>
            </a:pPr>
            <a:endParaRPr lang="es-ES" dirty="0">
              <a:highlight>
                <a:srgbClr val="FFFF00"/>
              </a:highlight>
            </a:endParaRPr>
          </a:p>
        </p:txBody>
      </p:sp>
      <p:sp>
        <p:nvSpPr>
          <p:cNvPr id="35" name="Content Placeholder 5">
            <a:extLst>
              <a:ext uri="{FF2B5EF4-FFF2-40B4-BE49-F238E27FC236}">
                <a16:creationId xmlns:a16="http://schemas.microsoft.com/office/drawing/2014/main" id="{E125BB65-348C-4F52-A84D-4426A34AE440}"/>
              </a:ext>
            </a:extLst>
          </p:cNvPr>
          <p:cNvSpPr txBox="1">
            <a:spLocks/>
          </p:cNvSpPr>
          <p:nvPr/>
        </p:nvSpPr>
        <p:spPr>
          <a:xfrm>
            <a:off x="3695446" y="2034847"/>
            <a:ext cx="2958431" cy="196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r>
              <a:rPr lang="es-ES" dirty="0"/>
              <a:t>Gracias a los programas de investigación, debate e información, la Televisión contribuye a dar visibilidad a una gran variedad de aspectos de interés para la sociedad. </a:t>
            </a:r>
          </a:p>
          <a:p>
            <a:pPr marL="0" lvl="0" indent="0" algn="just" defTabSz="457200"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Un 63.8% de los ciudadanos considera que la diversidad de programas e informativos ayuda a tener una visión más plural de la sociedad. </a:t>
            </a:r>
            <a:r>
              <a:rPr lang="es-ES" dirty="0">
                <a:latin typeface="IBM Plex Sans Condensed Light" panose="020B0406050203000203" pitchFamily="34" charset="77"/>
              </a:rPr>
              <a:t>(Gráfico 14)</a:t>
            </a:r>
          </a:p>
          <a:p>
            <a:pPr marL="0" lvl="0" indent="0" algn="just" defTabSz="457200" fontAlgn="base">
              <a:lnSpc>
                <a:spcPct val="100000"/>
              </a:lnSpc>
              <a:spcBef>
                <a:spcPts val="924"/>
              </a:spcBef>
              <a:spcAft>
                <a:spcPct val="0"/>
              </a:spcAft>
              <a:buNone/>
            </a:pPr>
            <a:endParaRPr lang="es-ES" sz="1400" b="1" dirty="0">
              <a:solidFill>
                <a:srgbClr val="57728E"/>
              </a:solidFill>
              <a:highlight>
                <a:srgbClr val="FFFF00"/>
              </a:highlight>
              <a:latin typeface="IBM Plex Sans Condensed Light" panose="020B0406050203000203" pitchFamily="34" charset="77"/>
            </a:endParaRPr>
          </a:p>
          <a:p>
            <a:pPr marL="0" lvl="0" indent="0" algn="just" defTabSz="457200" fontAlgn="base">
              <a:lnSpc>
                <a:spcPct val="100000"/>
              </a:lnSpc>
              <a:spcBef>
                <a:spcPts val="924"/>
              </a:spcBef>
              <a:spcAft>
                <a:spcPct val="0"/>
              </a:spcAft>
              <a:buNone/>
            </a:pPr>
            <a:endParaRPr lang="es-ES" sz="1400" b="1" dirty="0">
              <a:solidFill>
                <a:srgbClr val="57728E"/>
              </a:solidFill>
              <a:highlight>
                <a:srgbClr val="FFFF00"/>
              </a:highlight>
              <a:latin typeface="IBM Plex Sans Condensed Light" panose="020B0406050203000203" pitchFamily="34" charset="77"/>
            </a:endParaRPr>
          </a:p>
          <a:p>
            <a:pPr marL="0" lvl="0" indent="0" algn="just" defTabSz="457200" fontAlgn="base">
              <a:lnSpc>
                <a:spcPct val="100000"/>
              </a:lnSpc>
              <a:spcBef>
                <a:spcPts val="924"/>
              </a:spcBef>
              <a:spcAft>
                <a:spcPct val="0"/>
              </a:spcAft>
              <a:buNone/>
            </a:pPr>
            <a:endParaRPr lang="es-ES" sz="1400" b="1" dirty="0">
              <a:solidFill>
                <a:srgbClr val="57728E"/>
              </a:solidFill>
              <a:highlight>
                <a:srgbClr val="FFFF00"/>
              </a:highlight>
              <a:latin typeface="IBM Plex Sans Condensed Light" panose="020B0406050203000203" pitchFamily="34" charset="77"/>
            </a:endParaRPr>
          </a:p>
          <a:p>
            <a:pPr marL="0" lvl="0" indent="0" algn="just" defTabSz="457200" fontAlgn="base">
              <a:lnSpc>
                <a:spcPct val="100000"/>
              </a:lnSpc>
              <a:spcBef>
                <a:spcPts val="924"/>
              </a:spcBef>
              <a:spcAft>
                <a:spcPct val="0"/>
              </a:spcAft>
              <a:buNone/>
            </a:pPr>
            <a:endParaRPr lang="es-ES" sz="1400" b="1" dirty="0">
              <a:solidFill>
                <a:srgbClr val="57728E"/>
              </a:solidFill>
              <a:highlight>
                <a:srgbClr val="FFFF00"/>
              </a:highlight>
              <a:latin typeface="IBM Plex Sans Condensed Light" panose="020B0406050203000203" pitchFamily="34" charset="77"/>
            </a:endParaRPr>
          </a:p>
          <a:p>
            <a:pPr marL="0" lvl="0" indent="0" algn="just" defTabSz="457200" fontAlgn="base">
              <a:lnSpc>
                <a:spcPct val="100000"/>
              </a:lnSpc>
              <a:spcBef>
                <a:spcPts val="924"/>
              </a:spcBef>
              <a:spcAft>
                <a:spcPct val="0"/>
              </a:spcAft>
              <a:buNone/>
            </a:pPr>
            <a:endParaRPr lang="es-ES" sz="1400" b="1" dirty="0">
              <a:solidFill>
                <a:srgbClr val="57728E"/>
              </a:solidFill>
              <a:highlight>
                <a:srgbClr val="FFFF00"/>
              </a:highlight>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dirty="0"/>
          </a:p>
          <a:p>
            <a:pPr marL="0" indent="0" algn="just" fontAlgn="base">
              <a:lnSpc>
                <a:spcPct val="100000"/>
              </a:lnSpc>
              <a:spcBef>
                <a:spcPts val="924"/>
              </a:spcBef>
              <a:spcAft>
                <a:spcPct val="0"/>
              </a:spcAft>
              <a:buNone/>
            </a:pPr>
            <a:endParaRPr lang="es-ES" dirty="0"/>
          </a:p>
          <a:p>
            <a:pPr marL="0" indent="0" algn="just" fontAlgn="base">
              <a:lnSpc>
                <a:spcPct val="100000"/>
              </a:lnSpc>
              <a:spcBef>
                <a:spcPts val="924"/>
              </a:spcBef>
              <a:spcAft>
                <a:spcPct val="0"/>
              </a:spcAft>
              <a:buNone/>
            </a:pPr>
            <a:endParaRPr lang="es-ES" dirty="0"/>
          </a:p>
          <a:p>
            <a:pPr marL="0" indent="0" algn="just" fontAlgn="base">
              <a:lnSpc>
                <a:spcPct val="100000"/>
              </a:lnSpc>
              <a:spcBef>
                <a:spcPts val="924"/>
              </a:spcBef>
              <a:spcAft>
                <a:spcPct val="0"/>
              </a:spcAft>
              <a:buNone/>
            </a:pPr>
            <a:endParaRPr lang="es-ES" dirty="0"/>
          </a:p>
          <a:p>
            <a:pPr marL="0" indent="0" algn="just" fontAlgn="base">
              <a:lnSpc>
                <a:spcPct val="100000"/>
              </a:lnSpc>
              <a:spcBef>
                <a:spcPts val="924"/>
              </a:spcBef>
              <a:spcAft>
                <a:spcPct val="0"/>
              </a:spcAft>
              <a:buNone/>
            </a:pPr>
            <a:r>
              <a:rPr lang="es-ES" dirty="0"/>
              <a:t>En este contexto, los medios, conscientes de la importancia de la información en una sociedad democrática de derecho, trabajan para combatir las noticias falsas, siendo los medios tradicionales los que aportan información más veraz, de mayor confianza y más contrastada. </a:t>
            </a:r>
          </a:p>
          <a:p>
            <a:pPr marL="0" indent="0" algn="just" fontAlgn="base">
              <a:lnSpc>
                <a:spcPct val="100000"/>
              </a:lnSpc>
              <a:spcBef>
                <a:spcPts val="924"/>
              </a:spcBef>
              <a:spcAft>
                <a:spcPct val="0"/>
              </a:spcAft>
              <a:buNone/>
            </a:pPr>
            <a:r>
              <a:rPr lang="es-ES" dirty="0"/>
              <a:t>Los medios tradicionales contribuyen, también, a promover valores éticos con sus contenidos y campañas, que impactan en la convivencia social.</a:t>
            </a:r>
          </a:p>
          <a:p>
            <a:pPr marL="0" indent="0" algn="just"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p:txBody>
      </p:sp>
      <p:pic>
        <p:nvPicPr>
          <p:cNvPr id="15" name="Picture 14" descr="A close up of a sign&#10;&#10;Description automatically generated">
            <a:extLst>
              <a:ext uri="{FF2B5EF4-FFF2-40B4-BE49-F238E27FC236}">
                <a16:creationId xmlns:a16="http://schemas.microsoft.com/office/drawing/2014/main" id="{7353C653-F176-41AB-BAC6-9C0C0C3BA2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2699" y="1581015"/>
            <a:ext cx="529036" cy="529036"/>
          </a:xfrm>
          <a:prstGeom prst="rect">
            <a:avLst/>
          </a:prstGeom>
        </p:spPr>
      </p:pic>
      <p:graphicFrame>
        <p:nvGraphicFramePr>
          <p:cNvPr id="9" name="Chart 8">
            <a:extLst>
              <a:ext uri="{FF2B5EF4-FFF2-40B4-BE49-F238E27FC236}">
                <a16:creationId xmlns:a16="http://schemas.microsoft.com/office/drawing/2014/main" id="{D21BD36F-9650-4666-A18C-C167DEE01F09}"/>
              </a:ext>
            </a:extLst>
          </p:cNvPr>
          <p:cNvGraphicFramePr>
            <a:graphicFrameLocks/>
          </p:cNvGraphicFramePr>
          <p:nvPr>
            <p:extLst>
              <p:ext uri="{D42A27DB-BD31-4B8C-83A1-F6EECF244321}">
                <p14:modId xmlns:p14="http://schemas.microsoft.com/office/powerpoint/2010/main" val="2112124483"/>
              </p:ext>
            </p:extLst>
          </p:nvPr>
        </p:nvGraphicFramePr>
        <p:xfrm>
          <a:off x="557216" y="6341405"/>
          <a:ext cx="2914650" cy="209883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0" name="Chart 9">
            <a:extLst>
              <a:ext uri="{FF2B5EF4-FFF2-40B4-BE49-F238E27FC236}">
                <a16:creationId xmlns:a16="http://schemas.microsoft.com/office/drawing/2014/main" id="{704E3297-0B9A-429A-8D4C-D9A566B1AC85}"/>
              </a:ext>
            </a:extLst>
          </p:cNvPr>
          <p:cNvGraphicFramePr>
            <a:graphicFrameLocks/>
          </p:cNvGraphicFramePr>
          <p:nvPr>
            <p:extLst>
              <p:ext uri="{D42A27DB-BD31-4B8C-83A1-F6EECF244321}">
                <p14:modId xmlns:p14="http://schemas.microsoft.com/office/powerpoint/2010/main" val="1645666152"/>
              </p:ext>
            </p:extLst>
          </p:nvPr>
        </p:nvGraphicFramePr>
        <p:xfrm>
          <a:off x="3615658" y="4789069"/>
          <a:ext cx="2914651" cy="2098833"/>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B3564AB7-3AD9-4319-AC90-017B761744BB}"/>
              </a:ext>
            </a:extLst>
          </p:cNvPr>
          <p:cNvSpPr txBox="1"/>
          <p:nvPr/>
        </p:nvSpPr>
        <p:spPr>
          <a:xfrm>
            <a:off x="557216" y="5549946"/>
            <a:ext cx="2914650" cy="738664"/>
          </a:xfrm>
          <a:prstGeom prst="rect">
            <a:avLst/>
          </a:prstGeom>
          <a:noFill/>
        </p:spPr>
        <p:txBody>
          <a:bodyPr wrap="square" rtlCol="0">
            <a:spAutoFit/>
          </a:bodyPr>
          <a:lstStyle/>
          <a:p>
            <a:pPr algn="just"/>
            <a:r>
              <a:rPr lang="es-ES" sz="1050" b="1" dirty="0">
                <a:solidFill>
                  <a:srgbClr val="57728E"/>
                </a:solidFill>
                <a:latin typeface="IBM Plex Sans Condensed Light" panose="020B0406050203000203"/>
              </a:rPr>
              <a:t>Gráfico 13: </a:t>
            </a:r>
            <a:r>
              <a:rPr lang="es-ES" sz="1050" b="1" dirty="0">
                <a:latin typeface="IBM Plex Sans Condensed Light" panose="020B0406050203000203"/>
              </a:rPr>
              <a:t>La diversidad de periodistas, enfoques e informativos me ayuda a formarme mi propia</a:t>
            </a:r>
          </a:p>
          <a:p>
            <a:pPr algn="just"/>
            <a:r>
              <a:rPr lang="es-ES" sz="1050" b="1" dirty="0">
                <a:latin typeface="IBM Plex Sans Condensed Light" panose="020B0406050203000203"/>
              </a:rPr>
              <a:t>opinión</a:t>
            </a:r>
            <a:endParaRPr lang="es-ES" sz="1050" b="1" baseline="30000" dirty="0">
              <a:latin typeface="IBM Plex Sans Condensed Light" panose="020B0406050203000203"/>
            </a:endParaRPr>
          </a:p>
        </p:txBody>
      </p:sp>
      <p:sp>
        <p:nvSpPr>
          <p:cNvPr id="13" name="TextBox 12">
            <a:extLst>
              <a:ext uri="{FF2B5EF4-FFF2-40B4-BE49-F238E27FC236}">
                <a16:creationId xmlns:a16="http://schemas.microsoft.com/office/drawing/2014/main" id="{B3E0E650-2EDD-4CE2-B9B3-CD10CA910651}"/>
              </a:ext>
            </a:extLst>
          </p:cNvPr>
          <p:cNvSpPr txBox="1"/>
          <p:nvPr/>
        </p:nvSpPr>
        <p:spPr>
          <a:xfrm>
            <a:off x="3715669" y="4294336"/>
            <a:ext cx="2958431" cy="577081"/>
          </a:xfrm>
          <a:prstGeom prst="rect">
            <a:avLst/>
          </a:prstGeom>
          <a:noFill/>
        </p:spPr>
        <p:txBody>
          <a:bodyPr wrap="square" rtlCol="0">
            <a:spAutoFit/>
          </a:bodyPr>
          <a:lstStyle/>
          <a:p>
            <a:pPr algn="just"/>
            <a:r>
              <a:rPr lang="es-ES" sz="1050" b="1" dirty="0">
                <a:solidFill>
                  <a:srgbClr val="57728E"/>
                </a:solidFill>
                <a:latin typeface="IBM Plex Sans Condensed Light" panose="020B0406050203000203"/>
              </a:rPr>
              <a:t>Gráfico 14: </a:t>
            </a:r>
            <a:r>
              <a:rPr lang="es-ES" sz="1050" b="1" dirty="0">
                <a:latin typeface="IBM Plex Sans Condensed Light" panose="020B0406050203000203"/>
              </a:rPr>
              <a:t>Gracias a la diversidad de programas e informativos tengo una visión más plural de la</a:t>
            </a:r>
          </a:p>
          <a:p>
            <a:pPr algn="just"/>
            <a:r>
              <a:rPr lang="es-ES" sz="1050" b="1" dirty="0">
                <a:latin typeface="IBM Plex Sans Condensed Light" panose="020B0406050203000203"/>
              </a:rPr>
              <a:t>sociedad</a:t>
            </a:r>
            <a:endParaRPr lang="es-ES" sz="1050" b="1" baseline="30000" dirty="0">
              <a:latin typeface="IBM Plex Sans Condensed Light" panose="020B0406050203000203"/>
            </a:endParaRPr>
          </a:p>
        </p:txBody>
      </p:sp>
    </p:spTree>
    <p:extLst>
      <p:ext uri="{BB962C8B-B14F-4D97-AF65-F5344CB8AC3E}">
        <p14:creationId xmlns:p14="http://schemas.microsoft.com/office/powerpoint/2010/main" val="1135381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DE41585-1722-40C6-B4EA-B250AF8C68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8" name="Object 7" hidden="1">
                        <a:extLst>
                          <a:ext uri="{FF2B5EF4-FFF2-40B4-BE49-F238E27FC236}">
                            <a16:creationId xmlns:a16="http://schemas.microsoft.com/office/drawing/2014/main" id="{1DE41585-1722-40C6-B4EA-B250AF8C68A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30A0ED6-4355-4C64-AFDC-F04D3B89E4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3" name="Slide Number Placeholder 2">
            <a:extLst>
              <a:ext uri="{FF2B5EF4-FFF2-40B4-BE49-F238E27FC236}">
                <a16:creationId xmlns:a16="http://schemas.microsoft.com/office/drawing/2014/main" id="{D53BFA33-1C3F-497C-9472-F32D7AC4A74A}"/>
              </a:ext>
            </a:extLst>
          </p:cNvPr>
          <p:cNvSpPr>
            <a:spLocks noGrp="1"/>
          </p:cNvSpPr>
          <p:nvPr>
            <p:ph type="sldNum" sz="quarter" idx="12"/>
          </p:nvPr>
        </p:nvSpPr>
        <p:spPr/>
        <p:txBody>
          <a:bodyPr/>
          <a:lstStyle/>
          <a:p>
            <a:fld id="{13812C7F-AE19-4CF1-BB61-4BBD39B95CCF}" type="slidenum">
              <a:rPr lang="es-ES" smtClean="0"/>
              <a:t>13</a:t>
            </a:fld>
            <a:endParaRPr lang="es-ES" dirty="0"/>
          </a:p>
        </p:txBody>
      </p:sp>
      <p:sp>
        <p:nvSpPr>
          <p:cNvPr id="14" name="Content Placeholder 4">
            <a:extLst>
              <a:ext uri="{FF2B5EF4-FFF2-40B4-BE49-F238E27FC236}">
                <a16:creationId xmlns:a16="http://schemas.microsoft.com/office/drawing/2014/main" id="{8C374246-26E4-43EE-8403-7ECDE4C6F466}"/>
              </a:ext>
            </a:extLst>
          </p:cNvPr>
          <p:cNvSpPr txBox="1">
            <a:spLocks/>
          </p:cNvSpPr>
          <p:nvPr/>
        </p:nvSpPr>
        <p:spPr>
          <a:xfrm>
            <a:off x="471489" y="1465356"/>
            <a:ext cx="2914650" cy="6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54013" indent="0" fontAlgn="base">
              <a:lnSpc>
                <a:spcPct val="100000"/>
              </a:lnSpc>
              <a:spcBef>
                <a:spcPts val="924"/>
              </a:spcBef>
              <a:spcAft>
                <a:spcPct val="0"/>
              </a:spcAft>
              <a:buNone/>
            </a:pPr>
            <a:r>
              <a:rPr lang="es-ES" sz="1600" b="1" dirty="0">
                <a:latin typeface="IBM Plex Sans Condensed Medium" panose="020B0606050203000203" pitchFamily="34" charset="77"/>
              </a:rPr>
              <a:t>Acceso universal a contenidos de calidad</a:t>
            </a: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La labor de la Televisión cobra aún más relevancia social, en la medida en que el Barómetro reafirma una vez más que el modelo de Televisión en Abierto es reconocido por la sociedad como </a:t>
            </a:r>
            <a:r>
              <a:rPr lang="es-ES" b="1" dirty="0">
                <a:latin typeface="IBM Plex Sans Condensed Light" panose="020B0406050203000203" pitchFamily="34" charset="77"/>
              </a:rPr>
              <a:t>un bien de interés general al que todos tenemos derecho para garantizar acceso a contenidos de calidad</a:t>
            </a:r>
            <a:r>
              <a:rPr lang="es-ES" dirty="0">
                <a:latin typeface="IBM Plex Sans Condensed Light" panose="020B0406050203000203" pitchFamily="34" charset="77"/>
              </a:rPr>
              <a:t>.</a:t>
            </a:r>
          </a:p>
          <a:p>
            <a:pPr marL="0" indent="0" algn="just"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El 91% de los españoles considera que la Televisión gratuita es un bien de interés general, y que todos tenemos derecho a ella.  </a:t>
            </a:r>
            <a:r>
              <a:rPr lang="es-ES" dirty="0">
                <a:latin typeface="IBM Plex Sans Condensed Light" panose="020B0406050203000203" pitchFamily="34" charset="77"/>
              </a:rPr>
              <a:t>(Gráfico 15)</a:t>
            </a:r>
            <a:r>
              <a:rPr lang="es-ES" dirty="0">
                <a:highlight>
                  <a:srgbClr val="FFFF00"/>
                </a:highlight>
                <a:latin typeface="IBM Plex Sans Condensed Light" panose="020B0406050203000203" pitchFamily="34" charset="77"/>
              </a:rPr>
              <a:t> </a:t>
            </a: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Menos del 2% de los encuestados no está de acuerdo con esta afirmación. Se trata por tanto, de un </a:t>
            </a:r>
            <a:r>
              <a:rPr lang="es-ES" b="1" dirty="0">
                <a:latin typeface="IBM Plex Sans Condensed Light" panose="020B0406050203000203" pitchFamily="34" charset="77"/>
              </a:rPr>
              <a:t>modelo de Televisión esencial para reducir las desigualdades en el acceso a la información.</a:t>
            </a: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Un 87,4% de los españoles agradece que exista una Televisión gratuita para garantizar a todas las personas el acceso a contenidos de calidad. </a:t>
            </a:r>
            <a:r>
              <a:rPr lang="es-ES" dirty="0">
                <a:latin typeface="IBM Plex Sans Condensed Light" panose="020B0406050203000203" pitchFamily="34" charset="77"/>
              </a:rPr>
              <a:t>Un 2,7% no comparte esa opinión</a:t>
            </a:r>
            <a:r>
              <a:rPr lang="es-ES" sz="1400" dirty="0">
                <a:latin typeface="IBM Plex Sans Condensed Light" panose="020B0406050203000203" pitchFamily="34" charset="77"/>
              </a:rPr>
              <a:t>.</a:t>
            </a: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b="1"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dirty="0">
              <a:highlight>
                <a:srgbClr val="FFFF00"/>
              </a:highlight>
              <a:latin typeface="IBM Plex Sans Condensed Light" panose="020B0406050203000203" pitchFamily="34" charset="77"/>
            </a:endParaRP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 </a:t>
            </a:r>
          </a:p>
        </p:txBody>
      </p:sp>
      <p:sp>
        <p:nvSpPr>
          <p:cNvPr id="35" name="Content Placeholder 5">
            <a:extLst>
              <a:ext uri="{FF2B5EF4-FFF2-40B4-BE49-F238E27FC236}">
                <a16:creationId xmlns:a16="http://schemas.microsoft.com/office/drawing/2014/main" id="{E125BB65-348C-4F52-A84D-4426A34AE440}"/>
              </a:ext>
            </a:extLst>
          </p:cNvPr>
          <p:cNvSpPr txBox="1">
            <a:spLocks/>
          </p:cNvSpPr>
          <p:nvPr/>
        </p:nvSpPr>
        <p:spPr>
          <a:xfrm>
            <a:off x="3502478" y="2057107"/>
            <a:ext cx="2958431" cy="6352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0" indent="0" algn="just" defTabSz="457200" fontAlgn="base">
              <a:lnSpc>
                <a:spcPct val="100000"/>
              </a:lnSpc>
              <a:spcBef>
                <a:spcPts val="924"/>
              </a:spcBef>
              <a:spcAft>
                <a:spcPct val="0"/>
              </a:spcAft>
              <a:buNone/>
            </a:pPr>
            <a:r>
              <a:rPr lang="es-ES" dirty="0">
                <a:latin typeface="IBM Plex Sans Condensed Light" panose="020B0406050203000203" pitchFamily="34" charset="77"/>
              </a:rPr>
              <a:t>Es, además, el medio que ofrece contenidos más diversos para todos los públicos. Así lo afirman casi 6 de cada 10 encuestados.</a:t>
            </a:r>
          </a:p>
          <a:p>
            <a:pPr marL="0" lvl="0" indent="0" algn="just" defTabSz="457200" fontAlgn="base">
              <a:lnSpc>
                <a:spcPct val="100000"/>
              </a:lnSpc>
              <a:spcBef>
                <a:spcPts val="924"/>
              </a:spcBef>
              <a:spcAft>
                <a:spcPct val="0"/>
              </a:spcAft>
              <a:buNone/>
            </a:pPr>
            <a:r>
              <a:rPr lang="es-ES" dirty="0">
                <a:latin typeface="IBM Plex Sans Condensed Light" panose="020B0406050203000203" pitchFamily="34" charset="77"/>
              </a:rPr>
              <a:t>La condición de bien de interés general se reafirma también cuando se señala a la Televisión en Abierto como modelo de Televisión principal, incluso en el tramo de edad de 18 a 34.</a:t>
            </a:r>
          </a:p>
          <a:p>
            <a:pPr marL="0" indent="0" algn="just"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El 77,4% de los españoles declara que la Televisión gratuita en abierto es su modelo de Televisión principal, siendo para el 22,6% la Televisión de pago.</a:t>
            </a: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La gratuidad contribuye también a poner en valor el rol de la Televisión en Abierto como elemento de cohesión social, a través de sus contenidos</a:t>
            </a:r>
          </a:p>
          <a:p>
            <a:pPr marL="0" indent="0" algn="just"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El 54,9% de los encuestados afirma  que la Televisión gratuita cohesiona socialmente a los españoles. </a:t>
            </a:r>
            <a:r>
              <a:rPr lang="es-ES" dirty="0"/>
              <a:t>(Gráfico 16)</a:t>
            </a:r>
          </a:p>
          <a:p>
            <a:pPr marL="0" indent="0" algn="just" fontAlgn="base">
              <a:lnSpc>
                <a:spcPct val="100000"/>
              </a:lnSpc>
              <a:spcBef>
                <a:spcPts val="924"/>
              </a:spcBef>
              <a:spcAft>
                <a:spcPct val="0"/>
              </a:spcAft>
              <a:buNone/>
            </a:pPr>
            <a:endParaRPr lang="es-ES" sz="1400" dirty="0"/>
          </a:p>
          <a:p>
            <a:pPr marL="0" indent="0" algn="just" fontAlgn="base">
              <a:lnSpc>
                <a:spcPct val="100000"/>
              </a:lnSpc>
              <a:spcBef>
                <a:spcPts val="924"/>
              </a:spcBef>
              <a:spcAft>
                <a:spcPct val="0"/>
              </a:spcAft>
              <a:buNone/>
            </a:pPr>
            <a:endParaRPr lang="es-ES" sz="1400" b="1" dirty="0">
              <a:solidFill>
                <a:srgbClr val="57728E"/>
              </a:solidFill>
              <a:latin typeface="IBM Plex Sans Condensed Light" panose="020B0406050203000203" pitchFamily="34" charset="77"/>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dirty="0">
              <a:highlight>
                <a:srgbClr val="FFFF00"/>
              </a:highlight>
            </a:endParaRPr>
          </a:p>
          <a:p>
            <a:pPr marL="0" indent="0" algn="just"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p:txBody>
      </p:sp>
      <p:sp>
        <p:nvSpPr>
          <p:cNvPr id="11" name="TextBox 10">
            <a:extLst>
              <a:ext uri="{FF2B5EF4-FFF2-40B4-BE49-F238E27FC236}">
                <a16:creationId xmlns:a16="http://schemas.microsoft.com/office/drawing/2014/main" id="{91AB0E27-B1EF-4F92-96D0-87AB9808460B}"/>
              </a:ext>
            </a:extLst>
          </p:cNvPr>
          <p:cNvSpPr txBox="1"/>
          <p:nvPr/>
        </p:nvSpPr>
        <p:spPr>
          <a:xfrm>
            <a:off x="460656" y="5118146"/>
            <a:ext cx="2956597" cy="738664"/>
          </a:xfrm>
          <a:prstGeom prst="rect">
            <a:avLst/>
          </a:prstGeom>
          <a:noFill/>
        </p:spPr>
        <p:txBody>
          <a:bodyPr wrap="square" rtlCol="0">
            <a:spAutoFit/>
          </a:bodyPr>
          <a:lstStyle/>
          <a:p>
            <a:pPr algn="just"/>
            <a:r>
              <a:rPr lang="es-ES" sz="1050" b="1" dirty="0">
                <a:solidFill>
                  <a:srgbClr val="57728E"/>
                </a:solidFill>
                <a:latin typeface="IBM Plex Sans Condensed Light" panose="020B0406050203000203"/>
              </a:rPr>
              <a:t>Gráfico 15: </a:t>
            </a:r>
            <a:r>
              <a:rPr lang="es-ES" sz="1050" b="1" dirty="0">
                <a:latin typeface="IBM Plex Sans Condensed Light" panose="020B0406050203000203"/>
              </a:rPr>
              <a:t>La Televisión gratis para los españoles, es un bien de interés general, todos tenemos</a:t>
            </a:r>
          </a:p>
          <a:p>
            <a:pPr algn="just"/>
            <a:r>
              <a:rPr lang="es-ES" sz="1050" b="1" dirty="0">
                <a:latin typeface="IBM Plex Sans Condensed Light" panose="020B0406050203000203"/>
              </a:rPr>
              <a:t>derecho a ella.</a:t>
            </a:r>
            <a:endParaRPr lang="es-ES" sz="1050" b="1" baseline="30000" dirty="0">
              <a:latin typeface="IBM Plex Sans Condensed Light" panose="020B0406050203000203"/>
            </a:endParaRPr>
          </a:p>
        </p:txBody>
      </p:sp>
      <p:pic>
        <p:nvPicPr>
          <p:cNvPr id="10" name="Picture 9" descr="A close up of a sign&#10;&#10;Description automatically generated">
            <a:extLst>
              <a:ext uri="{FF2B5EF4-FFF2-40B4-BE49-F238E27FC236}">
                <a16:creationId xmlns:a16="http://schemas.microsoft.com/office/drawing/2014/main" id="{E1AC0DF3-5872-49A8-B0FE-B68D0A3A46C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06971" y="1465356"/>
            <a:ext cx="529036" cy="529036"/>
          </a:xfrm>
          <a:prstGeom prst="rect">
            <a:avLst/>
          </a:prstGeom>
        </p:spPr>
      </p:pic>
      <p:sp>
        <p:nvSpPr>
          <p:cNvPr id="15" name="TextBox 14">
            <a:extLst>
              <a:ext uri="{FF2B5EF4-FFF2-40B4-BE49-F238E27FC236}">
                <a16:creationId xmlns:a16="http://schemas.microsoft.com/office/drawing/2014/main" id="{037FAE3E-9AFF-40D8-B79D-73ED4DD785CF}"/>
              </a:ext>
            </a:extLst>
          </p:cNvPr>
          <p:cNvSpPr txBox="1"/>
          <p:nvPr/>
        </p:nvSpPr>
        <p:spPr>
          <a:xfrm>
            <a:off x="3504312" y="6052633"/>
            <a:ext cx="2956597" cy="577081"/>
          </a:xfrm>
          <a:prstGeom prst="rect">
            <a:avLst/>
          </a:prstGeom>
          <a:noFill/>
        </p:spPr>
        <p:txBody>
          <a:bodyPr wrap="square" rtlCol="0">
            <a:spAutoFit/>
          </a:bodyPr>
          <a:lstStyle/>
          <a:p>
            <a:pPr algn="just"/>
            <a:r>
              <a:rPr lang="es-ES" sz="1050" b="1" dirty="0">
                <a:solidFill>
                  <a:srgbClr val="57728E"/>
                </a:solidFill>
                <a:latin typeface="IBM Plex Sans Condensed Light" panose="020B0406050203000203"/>
              </a:rPr>
              <a:t>Gráfico 16: </a:t>
            </a:r>
            <a:r>
              <a:rPr lang="es-ES" sz="1050" b="1" dirty="0">
                <a:latin typeface="IBM Plex Sans Condensed Light" panose="020B0406050203000203"/>
              </a:rPr>
              <a:t>La Televisión gratuita cohesiona socialmente a los españoles porque es accesible para todos los públicos.</a:t>
            </a:r>
            <a:endParaRPr lang="es-ES" sz="1050" b="1" baseline="30000" dirty="0">
              <a:highlight>
                <a:srgbClr val="FFFF00"/>
              </a:highlight>
              <a:latin typeface="IBM Plex Sans Condensed Light" panose="020B0406050203000203"/>
            </a:endParaRPr>
          </a:p>
        </p:txBody>
      </p:sp>
      <p:graphicFrame>
        <p:nvGraphicFramePr>
          <p:cNvPr id="13" name="Chart 12">
            <a:extLst>
              <a:ext uri="{FF2B5EF4-FFF2-40B4-BE49-F238E27FC236}">
                <a16:creationId xmlns:a16="http://schemas.microsoft.com/office/drawing/2014/main" id="{AF89A778-E8C7-422B-9C83-1D87E0A172EF}"/>
              </a:ext>
            </a:extLst>
          </p:cNvPr>
          <p:cNvGraphicFramePr>
            <a:graphicFrameLocks/>
          </p:cNvGraphicFramePr>
          <p:nvPr>
            <p:extLst>
              <p:ext uri="{D42A27DB-BD31-4B8C-83A1-F6EECF244321}">
                <p14:modId xmlns:p14="http://schemas.microsoft.com/office/powerpoint/2010/main" val="3280928504"/>
              </p:ext>
            </p:extLst>
          </p:nvPr>
        </p:nvGraphicFramePr>
        <p:xfrm>
          <a:off x="557210" y="5635767"/>
          <a:ext cx="2507924" cy="2310413"/>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6" name="Chart 15">
            <a:extLst>
              <a:ext uri="{FF2B5EF4-FFF2-40B4-BE49-F238E27FC236}">
                <a16:creationId xmlns:a16="http://schemas.microsoft.com/office/drawing/2014/main" id="{3249B110-7FEB-4CC4-AE65-049155467D78}"/>
              </a:ext>
            </a:extLst>
          </p:cNvPr>
          <p:cNvGraphicFramePr>
            <a:graphicFrameLocks/>
          </p:cNvGraphicFramePr>
          <p:nvPr>
            <p:extLst>
              <p:ext uri="{D42A27DB-BD31-4B8C-83A1-F6EECF244321}">
                <p14:modId xmlns:p14="http://schemas.microsoft.com/office/powerpoint/2010/main" val="2811513888"/>
              </p:ext>
            </p:extLst>
          </p:nvPr>
        </p:nvGraphicFramePr>
        <p:xfrm>
          <a:off x="3546258" y="6776772"/>
          <a:ext cx="2914651" cy="196902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622873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DE41585-1722-40C6-B4EA-B250AF8C68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8" name="Object 7" hidden="1">
                        <a:extLst>
                          <a:ext uri="{FF2B5EF4-FFF2-40B4-BE49-F238E27FC236}">
                            <a16:creationId xmlns:a16="http://schemas.microsoft.com/office/drawing/2014/main" id="{1DE41585-1722-40C6-B4EA-B250AF8C68A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30A0ED6-4355-4C64-AFDC-F04D3B89E4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18" name="Content Placeholder 4">
            <a:extLst>
              <a:ext uri="{FF2B5EF4-FFF2-40B4-BE49-F238E27FC236}">
                <a16:creationId xmlns:a16="http://schemas.microsoft.com/office/drawing/2014/main" id="{F242A4AE-38F0-4BB4-AF89-6A7E3B64C360}"/>
              </a:ext>
            </a:extLst>
          </p:cNvPr>
          <p:cNvSpPr txBox="1">
            <a:spLocks/>
          </p:cNvSpPr>
          <p:nvPr/>
        </p:nvSpPr>
        <p:spPr>
          <a:xfrm>
            <a:off x="3530013" y="1143458"/>
            <a:ext cx="2914650" cy="6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54013" indent="0" fontAlgn="base">
              <a:lnSpc>
                <a:spcPct val="100000"/>
              </a:lnSpc>
              <a:spcBef>
                <a:spcPts val="924"/>
              </a:spcBef>
              <a:spcAft>
                <a:spcPct val="0"/>
              </a:spcAft>
              <a:buNone/>
            </a:pPr>
            <a:r>
              <a:rPr lang="es-ES" sz="1600" b="1" dirty="0">
                <a:latin typeface="IBM Plex Sans Condensed Medium" panose="020B0606050203000203" pitchFamily="34" charset="77"/>
              </a:rPr>
              <a:t>Contenidos             Educativos                 </a:t>
            </a: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En un momento en el que el consumo audiovisual crece y también se ha reducido el ocio fuera del hogar, </a:t>
            </a:r>
            <a:r>
              <a:rPr lang="es-ES" b="1" dirty="0">
                <a:latin typeface="IBM Plex Sans Condensed Light" panose="020B0406050203000203" pitchFamily="34" charset="77"/>
              </a:rPr>
              <a:t>la Televisión se posiciona como el canal que mejor ayuda a educar y con mayor oferta de contenidos educativos, seguido por los medios tradicionales, Prensa y Radio</a:t>
            </a:r>
          </a:p>
          <a:p>
            <a:pPr marL="0" indent="0" algn="just"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Más de la mitad considera que la Televisión en Abierto es el canal de comunicación que mejor ayuda a educar, seguido de la Radio, 35,4%,  y la Prensa, 33,5%. </a:t>
            </a:r>
            <a:r>
              <a:rPr lang="es-ES" dirty="0"/>
              <a:t>(Gráfico 18)</a:t>
            </a:r>
          </a:p>
          <a:p>
            <a:pPr marL="0" lvl="0" indent="0" algn="just" defTabSz="457200" fontAlgn="base">
              <a:lnSpc>
                <a:spcPct val="100000"/>
              </a:lnSpc>
              <a:spcBef>
                <a:spcPct val="70000"/>
              </a:spcBef>
              <a:spcAft>
                <a:spcPct val="0"/>
              </a:spcAft>
              <a:buNone/>
            </a:pPr>
            <a:endParaRPr lang="es-ES" dirty="0">
              <a:latin typeface="IBM Plex Sans Condensed Light" panose="020B0406050203000203" pitchFamily="34" charset="77"/>
            </a:endParaRPr>
          </a:p>
          <a:p>
            <a:pPr marL="354013" indent="0" fontAlgn="base">
              <a:lnSpc>
                <a:spcPct val="100000"/>
              </a:lnSpc>
              <a:spcBef>
                <a:spcPts val="924"/>
              </a:spcBef>
              <a:spcAft>
                <a:spcPct val="0"/>
              </a:spcAft>
              <a:buNone/>
            </a:pPr>
            <a:endParaRPr lang="es-ES" sz="1600" b="1" dirty="0">
              <a:latin typeface="IBM Plex Sans Condensed Medium" panose="020B0606050203000203" pitchFamily="34" charset="77"/>
            </a:endParaRPr>
          </a:p>
          <a:p>
            <a:pPr marL="354013" indent="0" fontAlgn="base">
              <a:lnSpc>
                <a:spcPct val="100000"/>
              </a:lnSpc>
              <a:spcBef>
                <a:spcPts val="924"/>
              </a:spcBef>
              <a:spcAft>
                <a:spcPct val="0"/>
              </a:spcAft>
              <a:buNone/>
            </a:pPr>
            <a:endParaRPr lang="es-ES" sz="1600" b="1" dirty="0">
              <a:latin typeface="IBM Plex Sans Condensed Medium" panose="020B0606050203000203" pitchFamily="34" charset="77"/>
            </a:endParaRPr>
          </a:p>
          <a:p>
            <a:pPr marL="0" indent="0" algn="just" fontAlgn="base">
              <a:lnSpc>
                <a:spcPct val="100000"/>
              </a:lnSpc>
              <a:spcBef>
                <a:spcPts val="924"/>
              </a:spcBef>
              <a:spcAft>
                <a:spcPct val="0"/>
              </a:spcAft>
              <a:buNone/>
            </a:pPr>
            <a:endParaRPr lang="es-ES" dirty="0"/>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sz="500" dirty="0">
              <a:highlight>
                <a:srgbClr val="FFFF00"/>
              </a:highlight>
            </a:endParaRPr>
          </a:p>
          <a:p>
            <a:pPr marL="0" indent="0" algn="just" fontAlgn="base">
              <a:lnSpc>
                <a:spcPct val="100000"/>
              </a:lnSpc>
              <a:spcBef>
                <a:spcPts val="924"/>
              </a:spcBef>
              <a:spcAft>
                <a:spcPct val="0"/>
              </a:spcAft>
              <a:buNone/>
            </a:pPr>
            <a:endParaRPr lang="es-ES" sz="400" dirty="0">
              <a:latin typeface="IBM Plex Sans Condensed Light" panose="020B0406050203000203" pitchFamily="34" charset="77"/>
            </a:endParaRPr>
          </a:p>
          <a:p>
            <a:pPr marL="0" indent="0" algn="just" fontAlgn="base">
              <a:lnSpc>
                <a:spcPct val="100000"/>
              </a:lnSpc>
              <a:spcBef>
                <a:spcPts val="924"/>
              </a:spcBef>
              <a:spcAft>
                <a:spcPct val="0"/>
              </a:spcAft>
              <a:buNone/>
            </a:pPr>
            <a:endParaRPr lang="es-ES" dirty="0">
              <a:latin typeface="IBM Plex Sans Condensed Light" panose="020B0406050203000203" pitchFamily="34" charset="77"/>
            </a:endParaRP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Casi 7 de cada 10 considera que los contenidos de la Televisión son más educativos para sus hijos que los de las redes sociales gracias al amplio número de concursos, documentales y entrevistas, entre otros, que suponen una forma amena de aprendizaje. Y solo 1 de cada 10 no está de acuerdo con esta afirmación.</a:t>
            </a:r>
          </a:p>
          <a:p>
            <a:pPr marL="0" indent="0" algn="just"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Casi 7 de cada 10 españoles sitúa a la Televisión como el medio con mayor oferta de contenidos educativos.</a:t>
            </a: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 </a:t>
            </a:r>
          </a:p>
        </p:txBody>
      </p:sp>
      <p:sp>
        <p:nvSpPr>
          <p:cNvPr id="3" name="Slide Number Placeholder 2">
            <a:extLst>
              <a:ext uri="{FF2B5EF4-FFF2-40B4-BE49-F238E27FC236}">
                <a16:creationId xmlns:a16="http://schemas.microsoft.com/office/drawing/2014/main" id="{D53BFA33-1C3F-497C-9472-F32D7AC4A74A}"/>
              </a:ext>
            </a:extLst>
          </p:cNvPr>
          <p:cNvSpPr>
            <a:spLocks noGrp="1"/>
          </p:cNvSpPr>
          <p:nvPr>
            <p:ph type="sldNum" sz="quarter" idx="12"/>
          </p:nvPr>
        </p:nvSpPr>
        <p:spPr/>
        <p:txBody>
          <a:bodyPr/>
          <a:lstStyle/>
          <a:p>
            <a:fld id="{13812C7F-AE19-4CF1-BB61-4BBD39B95CCF}" type="slidenum">
              <a:rPr lang="es-ES" smtClean="0"/>
              <a:t>14</a:t>
            </a:fld>
            <a:endParaRPr lang="es-ES" dirty="0"/>
          </a:p>
        </p:txBody>
      </p:sp>
      <p:sp>
        <p:nvSpPr>
          <p:cNvPr id="14" name="Content Placeholder 4">
            <a:extLst>
              <a:ext uri="{FF2B5EF4-FFF2-40B4-BE49-F238E27FC236}">
                <a16:creationId xmlns:a16="http://schemas.microsoft.com/office/drawing/2014/main" id="{8C374246-26E4-43EE-8403-7ECDE4C6F466}"/>
              </a:ext>
            </a:extLst>
          </p:cNvPr>
          <p:cNvSpPr txBox="1">
            <a:spLocks/>
          </p:cNvSpPr>
          <p:nvPr/>
        </p:nvSpPr>
        <p:spPr>
          <a:xfrm>
            <a:off x="454274" y="1160555"/>
            <a:ext cx="2914650" cy="6957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354013" indent="0" fontAlgn="base">
              <a:lnSpc>
                <a:spcPct val="100000"/>
              </a:lnSpc>
              <a:spcBef>
                <a:spcPts val="924"/>
              </a:spcBef>
              <a:spcAft>
                <a:spcPct val="0"/>
              </a:spcAft>
              <a:buNone/>
            </a:pPr>
            <a:r>
              <a:rPr lang="es-ES" sz="1600" b="1" dirty="0">
                <a:latin typeface="IBM Plex Sans Condensed Medium" panose="020B0606050203000203" pitchFamily="34" charset="77"/>
              </a:rPr>
              <a:t>Implicación Económica en la Sociedad</a:t>
            </a:r>
          </a:p>
          <a:p>
            <a:pPr marL="0" lvl="0" indent="0" algn="just" defTabSz="457200" fontAlgn="base">
              <a:lnSpc>
                <a:spcPct val="100000"/>
              </a:lnSpc>
              <a:spcBef>
                <a:spcPct val="70000"/>
              </a:spcBef>
              <a:spcAft>
                <a:spcPct val="0"/>
              </a:spcAft>
              <a:buNone/>
            </a:pPr>
            <a:r>
              <a:rPr lang="es-ES" dirty="0">
                <a:latin typeface="IBM Plex Sans Condensed Light" panose="020B0406050203000203" pitchFamily="34" charset="77"/>
              </a:rPr>
              <a:t>El Barómetro refleja a su vez cómo </a:t>
            </a:r>
            <a:r>
              <a:rPr lang="es-ES" b="1" dirty="0">
                <a:latin typeface="IBM Plex Sans Condensed Light" panose="020B0406050203000203" pitchFamily="34" charset="77"/>
              </a:rPr>
              <a:t>la sociedad percibe la contribución de la Televisión en Abierto al sostenimiento de la economía </a:t>
            </a:r>
            <a:r>
              <a:rPr lang="es-ES" dirty="0">
                <a:latin typeface="IBM Plex Sans Condensed Light" panose="020B0406050203000203" pitchFamily="34" charset="77"/>
              </a:rPr>
              <a:t>y, con ello, al ODS 8.</a:t>
            </a: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r>
              <a:rPr lang="es-ES" sz="1400" b="1" dirty="0">
                <a:solidFill>
                  <a:srgbClr val="57728E"/>
                </a:solidFill>
                <a:latin typeface="IBM Plex Sans Condensed Light" panose="020B0406050203000203" pitchFamily="34" charset="77"/>
              </a:rPr>
              <a:t>El 78,5% de los españoles considera que la Televisión gratuita en Abierto es el canal de comunicación que se implica más en la sociedad en la que difunde sus contenidos</a:t>
            </a:r>
            <a:r>
              <a:rPr lang="es-ES" sz="900" b="1" dirty="0">
                <a:solidFill>
                  <a:srgbClr val="57728E"/>
                </a:solidFill>
                <a:latin typeface="IBM Plex Sans Condensed Light" panose="020B0406050203000203" pitchFamily="34" charset="77"/>
              </a:rPr>
              <a:t>.</a:t>
            </a:r>
          </a:p>
          <a:p>
            <a:pPr marL="0" lvl="0" indent="0" algn="just" defTabSz="457200" fontAlgn="base">
              <a:lnSpc>
                <a:spcPct val="100000"/>
              </a:lnSpc>
              <a:spcBef>
                <a:spcPts val="300"/>
              </a:spcBef>
              <a:spcAft>
                <a:spcPct val="0"/>
              </a:spcAft>
              <a:buNone/>
            </a:pPr>
            <a:r>
              <a:rPr lang="es-ES" sz="900" b="1" dirty="0">
                <a:solidFill>
                  <a:srgbClr val="57728E"/>
                </a:solidFill>
                <a:latin typeface="IBM Plex Sans Condensed Light" panose="020B0406050203000203" pitchFamily="34" charset="77"/>
              </a:rPr>
              <a:t> </a:t>
            </a:r>
            <a:r>
              <a:rPr lang="es-ES" dirty="0">
                <a:latin typeface="IBM Plex Sans Condensed Light" panose="020B0406050203000203" pitchFamily="34" charset="77"/>
              </a:rPr>
              <a:t>(Gráfico 17)</a:t>
            </a:r>
          </a:p>
          <a:p>
            <a:pPr marL="0" indent="0" algn="just" defTabSz="457200" fontAlgn="base">
              <a:lnSpc>
                <a:spcPct val="100000"/>
              </a:lnSpc>
              <a:spcBef>
                <a:spcPct val="70000"/>
              </a:spcBef>
              <a:spcAft>
                <a:spcPct val="0"/>
              </a:spcAft>
              <a:buNone/>
            </a:pPr>
            <a:r>
              <a:rPr lang="es-ES" dirty="0">
                <a:latin typeface="IBM Plex Sans Condensed Light" panose="020B0406050203000203" pitchFamily="34" charset="77"/>
              </a:rPr>
              <a:t>Un indicador que crece un 5,5% respecto a la oleada anterior</a:t>
            </a:r>
          </a:p>
          <a:p>
            <a:pPr marL="0" lvl="0" indent="0" algn="just" defTabSz="457200" fontAlgn="base">
              <a:lnSpc>
                <a:spcPct val="100000"/>
              </a:lnSpc>
              <a:spcBef>
                <a:spcPct val="70000"/>
              </a:spcBef>
              <a:spcAft>
                <a:spcPct val="0"/>
              </a:spcAft>
              <a:buNone/>
            </a:pPr>
            <a:endParaRPr lang="es-ES" dirty="0">
              <a:latin typeface="IBM Plex Sans Condensed Light" panose="020B0406050203000203" pitchFamily="34" charset="77"/>
            </a:endParaRPr>
          </a:p>
          <a:p>
            <a:pPr marL="354013" indent="0" fontAlgn="base">
              <a:lnSpc>
                <a:spcPct val="100000"/>
              </a:lnSpc>
              <a:spcBef>
                <a:spcPts val="924"/>
              </a:spcBef>
              <a:spcAft>
                <a:spcPct val="0"/>
              </a:spcAft>
              <a:buNone/>
            </a:pPr>
            <a:endParaRPr lang="es-ES" sz="1600" b="1" dirty="0">
              <a:latin typeface="IBM Plex Sans Condensed Medium" panose="020B0606050203000203" pitchFamily="34" charset="77"/>
            </a:endParaRPr>
          </a:p>
          <a:p>
            <a:pPr marL="354013" indent="0" fontAlgn="base">
              <a:lnSpc>
                <a:spcPct val="100000"/>
              </a:lnSpc>
              <a:spcBef>
                <a:spcPts val="924"/>
              </a:spcBef>
              <a:spcAft>
                <a:spcPct val="0"/>
              </a:spcAft>
              <a:buNone/>
            </a:pPr>
            <a:endParaRPr lang="es-ES" sz="1600" b="1" dirty="0">
              <a:latin typeface="IBM Plex Sans Condensed Medium" panose="020B0606050203000203" pitchFamily="34" charset="77"/>
            </a:endParaRPr>
          </a:p>
          <a:p>
            <a:pPr marL="0" indent="0" algn="just" fontAlgn="base">
              <a:lnSpc>
                <a:spcPct val="100000"/>
              </a:lnSpc>
              <a:spcBef>
                <a:spcPts val="924"/>
              </a:spcBef>
              <a:spcAft>
                <a:spcPct val="0"/>
              </a:spcAft>
              <a:buNone/>
            </a:pPr>
            <a:endParaRPr lang="es-ES" dirty="0"/>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 </a:t>
            </a:r>
          </a:p>
        </p:txBody>
      </p:sp>
      <p:pic>
        <p:nvPicPr>
          <p:cNvPr id="10" name="Picture 9" descr="A close up of a sign&#10;&#10;Description automatically generated">
            <a:extLst>
              <a:ext uri="{FF2B5EF4-FFF2-40B4-BE49-F238E27FC236}">
                <a16:creationId xmlns:a16="http://schemas.microsoft.com/office/drawing/2014/main" id="{45E221F6-FF0C-482F-88FD-345E684E01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6429" y="1200756"/>
            <a:ext cx="529200" cy="529200"/>
          </a:xfrm>
          <a:prstGeom prst="rect">
            <a:avLst/>
          </a:prstGeom>
        </p:spPr>
      </p:pic>
      <p:sp>
        <p:nvSpPr>
          <p:cNvPr id="12" name="TextBox 11">
            <a:extLst>
              <a:ext uri="{FF2B5EF4-FFF2-40B4-BE49-F238E27FC236}">
                <a16:creationId xmlns:a16="http://schemas.microsoft.com/office/drawing/2014/main" id="{2515B0E7-895B-4891-81D6-14816A6097CB}"/>
              </a:ext>
            </a:extLst>
          </p:cNvPr>
          <p:cNvSpPr txBox="1"/>
          <p:nvPr/>
        </p:nvSpPr>
        <p:spPr>
          <a:xfrm>
            <a:off x="470569" y="4926514"/>
            <a:ext cx="2956597" cy="1061829"/>
          </a:xfrm>
          <a:prstGeom prst="rect">
            <a:avLst/>
          </a:prstGeom>
          <a:noFill/>
        </p:spPr>
        <p:txBody>
          <a:bodyPr wrap="square" rtlCol="0">
            <a:spAutoFit/>
          </a:bodyPr>
          <a:lstStyle/>
          <a:p>
            <a:pPr algn="just"/>
            <a:r>
              <a:rPr lang="es-ES" sz="1050" b="1" dirty="0">
                <a:solidFill>
                  <a:srgbClr val="57728E"/>
                </a:solidFill>
                <a:latin typeface="IBM Plex Sans Condensed Light" panose="020B0406050203000203"/>
              </a:rPr>
              <a:t>Gráfico 17: </a:t>
            </a:r>
            <a:r>
              <a:rPr lang="es-ES" sz="1050" b="1" dirty="0">
                <a:latin typeface="IBM Plex Sans Condensed Light" panose="020B0406050203000203"/>
              </a:rPr>
              <a:t>¿Qué canal de comunicación consideras que se implica/involucra más en la sociedad en la que difunde sus contenidos (pago de impuestos, generación de empleo, inversión, generación de contenidos informativos propios…)?</a:t>
            </a:r>
            <a:endParaRPr lang="es-ES" sz="1050" b="1" baseline="30000" dirty="0">
              <a:highlight>
                <a:srgbClr val="FFFF00"/>
              </a:highlight>
              <a:latin typeface="IBM Plex Sans Condensed Light" panose="020B0406050203000203"/>
            </a:endParaRPr>
          </a:p>
        </p:txBody>
      </p:sp>
      <p:pic>
        <p:nvPicPr>
          <p:cNvPr id="19" name="Picture 8" descr="Objetivo 4 - EDUCACIÓN DE CALIDAD">
            <a:extLst>
              <a:ext uri="{FF2B5EF4-FFF2-40B4-BE49-F238E27FC236}">
                <a16:creationId xmlns:a16="http://schemas.microsoft.com/office/drawing/2014/main" id="{6F979969-3137-42DF-9047-8EE601A771C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85897" y="1200756"/>
            <a:ext cx="529200" cy="5292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BF367087-B602-4D53-91A3-A8FA6AA392F8}"/>
              </a:ext>
            </a:extLst>
          </p:cNvPr>
          <p:cNvSpPr txBox="1"/>
          <p:nvPr/>
        </p:nvSpPr>
        <p:spPr>
          <a:xfrm>
            <a:off x="3530014" y="4187850"/>
            <a:ext cx="2956597" cy="738664"/>
          </a:xfrm>
          <a:prstGeom prst="rect">
            <a:avLst/>
          </a:prstGeom>
          <a:noFill/>
        </p:spPr>
        <p:txBody>
          <a:bodyPr wrap="square" rtlCol="0">
            <a:spAutoFit/>
          </a:bodyPr>
          <a:lstStyle/>
          <a:p>
            <a:pPr algn="just"/>
            <a:r>
              <a:rPr lang="es-ES" sz="1050" b="1" dirty="0">
                <a:solidFill>
                  <a:srgbClr val="57728E"/>
                </a:solidFill>
                <a:latin typeface="IBM Plex Sans Condensed Light" panose="020B0406050203000203"/>
              </a:rPr>
              <a:t>Gráfico 18: ¿</a:t>
            </a:r>
            <a:r>
              <a:rPr lang="es-ES" sz="1050" b="1" dirty="0">
                <a:latin typeface="IBM Plex Sans Condensed Light" panose="020B0406050203000203"/>
              </a:rPr>
              <a:t>Cual de los siguientes canales de comunicación crees que es el medio que mejor ayuda a educar, por los contenidos que puedes encontrar?</a:t>
            </a:r>
            <a:endParaRPr lang="es-ES" sz="1050" b="1" baseline="30000" dirty="0">
              <a:highlight>
                <a:srgbClr val="FFFF00"/>
              </a:highlight>
              <a:latin typeface="IBM Plex Sans Condensed Light" panose="020B0406050203000203"/>
            </a:endParaRPr>
          </a:p>
        </p:txBody>
      </p:sp>
      <p:graphicFrame>
        <p:nvGraphicFramePr>
          <p:cNvPr id="13" name="Chart 12">
            <a:extLst>
              <a:ext uri="{FF2B5EF4-FFF2-40B4-BE49-F238E27FC236}">
                <a16:creationId xmlns:a16="http://schemas.microsoft.com/office/drawing/2014/main" id="{F03D5175-2C11-4165-B3E6-9F1C1A869A9E}"/>
              </a:ext>
            </a:extLst>
          </p:cNvPr>
          <p:cNvGraphicFramePr>
            <a:graphicFrameLocks/>
          </p:cNvGraphicFramePr>
          <p:nvPr>
            <p:extLst>
              <p:ext uri="{D42A27DB-BD31-4B8C-83A1-F6EECF244321}">
                <p14:modId xmlns:p14="http://schemas.microsoft.com/office/powerpoint/2010/main" val="3389482264"/>
              </p:ext>
            </p:extLst>
          </p:nvPr>
        </p:nvGraphicFramePr>
        <p:xfrm>
          <a:off x="302563" y="5898714"/>
          <a:ext cx="3066361" cy="2182149"/>
        </p:xfrm>
        <a:graphic>
          <a:graphicData uri="http://schemas.openxmlformats.org/drawingml/2006/chart">
            <c:chart xmlns:c="http://schemas.openxmlformats.org/drawingml/2006/chart" xmlns:r="http://schemas.openxmlformats.org/officeDocument/2006/relationships" r:id="rId8"/>
          </a:graphicData>
        </a:graphic>
      </p:graphicFrame>
      <p:graphicFrame>
        <p:nvGraphicFramePr>
          <p:cNvPr id="16" name="Chart 15">
            <a:extLst>
              <a:ext uri="{FF2B5EF4-FFF2-40B4-BE49-F238E27FC236}">
                <a16:creationId xmlns:a16="http://schemas.microsoft.com/office/drawing/2014/main" id="{F3ADC57A-D453-4A79-956D-AF2A35B7DCD1}"/>
              </a:ext>
            </a:extLst>
          </p:cNvPr>
          <p:cNvGraphicFramePr>
            <a:graphicFrameLocks/>
          </p:cNvGraphicFramePr>
          <p:nvPr>
            <p:extLst>
              <p:ext uri="{D42A27DB-BD31-4B8C-83A1-F6EECF244321}">
                <p14:modId xmlns:p14="http://schemas.microsoft.com/office/powerpoint/2010/main" val="573873347"/>
              </p:ext>
            </p:extLst>
          </p:nvPr>
        </p:nvGraphicFramePr>
        <p:xfrm>
          <a:off x="3489077" y="4639197"/>
          <a:ext cx="2996524" cy="252391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64890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DE41585-1722-40C6-B4EA-B250AF8C68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8" name="Object 7" hidden="1">
                        <a:extLst>
                          <a:ext uri="{FF2B5EF4-FFF2-40B4-BE49-F238E27FC236}">
                            <a16:creationId xmlns:a16="http://schemas.microsoft.com/office/drawing/2014/main" id="{1DE41585-1722-40C6-B4EA-B250AF8C68A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30A0ED6-4355-4C64-AFDC-F04D3B89E4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3" name="Slide Number Placeholder 2">
            <a:extLst>
              <a:ext uri="{FF2B5EF4-FFF2-40B4-BE49-F238E27FC236}">
                <a16:creationId xmlns:a16="http://schemas.microsoft.com/office/drawing/2014/main" id="{D53BFA33-1C3F-497C-9472-F32D7AC4A74A}"/>
              </a:ext>
            </a:extLst>
          </p:cNvPr>
          <p:cNvSpPr>
            <a:spLocks noGrp="1"/>
          </p:cNvSpPr>
          <p:nvPr>
            <p:ph type="sldNum" sz="quarter" idx="12"/>
          </p:nvPr>
        </p:nvSpPr>
        <p:spPr/>
        <p:txBody>
          <a:bodyPr/>
          <a:lstStyle/>
          <a:p>
            <a:fld id="{13812C7F-AE19-4CF1-BB61-4BBD39B95CCF}" type="slidenum">
              <a:rPr lang="es-ES" smtClean="0"/>
              <a:t>15</a:t>
            </a:fld>
            <a:endParaRPr lang="es-ES" dirty="0"/>
          </a:p>
        </p:txBody>
      </p:sp>
      <p:sp>
        <p:nvSpPr>
          <p:cNvPr id="13" name="Content Placeholder 4">
            <a:extLst>
              <a:ext uri="{FF2B5EF4-FFF2-40B4-BE49-F238E27FC236}">
                <a16:creationId xmlns:a16="http://schemas.microsoft.com/office/drawing/2014/main" id="{88E62EFA-CFDA-4488-8A50-D12612B336E9}"/>
              </a:ext>
            </a:extLst>
          </p:cNvPr>
          <p:cNvSpPr txBox="1">
            <a:spLocks/>
          </p:cNvSpPr>
          <p:nvPr/>
        </p:nvSpPr>
        <p:spPr>
          <a:xfrm>
            <a:off x="470570" y="1133886"/>
            <a:ext cx="2914650" cy="678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446088" indent="0" fontAlgn="base">
              <a:lnSpc>
                <a:spcPct val="100000"/>
              </a:lnSpc>
              <a:spcBef>
                <a:spcPts val="924"/>
              </a:spcBef>
              <a:spcAft>
                <a:spcPct val="0"/>
              </a:spcAft>
              <a:buNone/>
            </a:pPr>
            <a:r>
              <a:rPr lang="es-ES" sz="1600" b="1" dirty="0">
                <a:latin typeface="IBM Plex Sans Condensed Medium" panose="020B0606050203000203" pitchFamily="34" charset="77"/>
              </a:rPr>
              <a:t>Divulgación de la igualdad de género</a:t>
            </a: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Otro de los valores destacados por el Barómetro es el compromiso de la Televisión con </a:t>
            </a:r>
            <a:r>
              <a:rPr lang="es-ES" b="1" dirty="0">
                <a:latin typeface="IBM Plex Sans Condensed Light" panose="020B0406050203000203" pitchFamily="34" charset="77"/>
              </a:rPr>
              <a:t>la divulgación de la igualdad de género. Una denuncia, que se une a la de la violencia de género</a:t>
            </a:r>
            <a:r>
              <a:rPr lang="es-ES" dirty="0">
                <a:latin typeface="IBM Plex Sans Condensed Light" panose="020B0406050203000203" pitchFamily="34" charset="77"/>
              </a:rPr>
              <a:t>, donde la labor de la Televisión se reconoce a gran distancia del resto de medios.</a:t>
            </a:r>
          </a:p>
          <a:p>
            <a:pPr marL="0" indent="0" algn="just" defTabSz="457200"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Un 68,2% considera que la Televisión es el medio que más informa y conciencia sobre la violencia de género, y es así para todos los targets</a:t>
            </a:r>
            <a:r>
              <a:rPr lang="es-ES" sz="1400" b="1" dirty="0">
                <a:solidFill>
                  <a:schemeClr val="accent1"/>
                </a:solidFill>
                <a:latin typeface="IBM Plex Sans Condensed Light" panose="020B0406050203000203" pitchFamily="34" charset="77"/>
              </a:rPr>
              <a:t>. </a:t>
            </a:r>
          </a:p>
          <a:p>
            <a:pPr marL="0" indent="0" algn="just" defTabSz="457200" fontAlgn="base">
              <a:lnSpc>
                <a:spcPct val="100000"/>
              </a:lnSpc>
              <a:spcBef>
                <a:spcPts val="924"/>
              </a:spcBef>
              <a:spcAft>
                <a:spcPct val="0"/>
              </a:spcAft>
              <a:buNone/>
            </a:pPr>
            <a:r>
              <a:rPr lang="es-ES" dirty="0">
                <a:latin typeface="IBM Plex Sans Condensed Light" panose="020B0406050203000203" pitchFamily="34" charset="77"/>
              </a:rPr>
              <a:t>La segunda posición es para la Radio, citada por un 34,5%, seguida de las Redes, con un 24%</a:t>
            </a:r>
          </a:p>
          <a:p>
            <a:pPr marL="0" indent="0" algn="just" defTabSz="457200" fontAlgn="base">
              <a:lnSpc>
                <a:spcPct val="100000"/>
              </a:lnSpc>
              <a:spcBef>
                <a:spcPts val="924"/>
              </a:spcBef>
              <a:spcAft>
                <a:spcPct val="0"/>
              </a:spcAft>
              <a:buNone/>
            </a:pPr>
            <a:r>
              <a:rPr lang="es-ES" dirty="0">
                <a:latin typeface="IBM Plex Sans Condensed Light" panose="020B0406050203000203" pitchFamily="34" charset="77"/>
              </a:rPr>
              <a:t>Las campañas de responsabilidad social también reflejan el compromiso general con la igualdad en todos los segmentos de edad.</a:t>
            </a:r>
          </a:p>
          <a:p>
            <a:pPr marL="0" indent="0" algn="just" defTabSz="457200" fontAlgn="base">
              <a:lnSpc>
                <a:spcPct val="100000"/>
              </a:lnSpc>
              <a:spcBef>
                <a:spcPts val="924"/>
              </a:spcBef>
              <a:spcAft>
                <a:spcPct val="0"/>
              </a:spcAft>
              <a:buNone/>
            </a:pPr>
            <a:r>
              <a:rPr lang="es-ES" sz="1400" b="1" dirty="0">
                <a:solidFill>
                  <a:srgbClr val="57728E"/>
                </a:solidFill>
                <a:latin typeface="IBM Plex Sans Condensed Light" panose="020B0406050203000203" pitchFamily="34" charset="77"/>
              </a:rPr>
              <a:t>Un 71,2% de los encuestados cree que la Televisión es el medio que hace más campañas de concienciación sobre tráfico, igualdad de la mujer, consumo de drogas</a:t>
            </a:r>
          </a:p>
          <a:p>
            <a:pPr marL="0" indent="0" algn="just" defTabSz="457200" fontAlgn="base">
              <a:lnSpc>
                <a:spcPct val="100000"/>
              </a:lnSpc>
              <a:spcBef>
                <a:spcPts val="924"/>
              </a:spcBef>
              <a:spcAft>
                <a:spcPct val="0"/>
              </a:spcAft>
              <a:buNone/>
            </a:pPr>
            <a:r>
              <a:rPr lang="es-ES" dirty="0">
                <a:latin typeface="IBM Plex Sans Condensed Light" panose="020B0406050203000203" pitchFamily="34" charset="77"/>
              </a:rPr>
              <a:t>Le sigue la Radio con un 34,5%.</a:t>
            </a:r>
            <a:r>
              <a:rPr lang="es-ES" dirty="0">
                <a:solidFill>
                  <a:srgbClr val="FF0000"/>
                </a:solidFill>
                <a:latin typeface="IBM Plex Sans Condensed Light" panose="020B0406050203000203" pitchFamily="34" charset="77"/>
              </a:rPr>
              <a:t> </a:t>
            </a:r>
          </a:p>
          <a:p>
            <a:pPr marL="446088" indent="0" fontAlgn="base">
              <a:lnSpc>
                <a:spcPct val="100000"/>
              </a:lnSpc>
              <a:spcBef>
                <a:spcPts val="924"/>
              </a:spcBef>
              <a:spcAft>
                <a:spcPct val="0"/>
              </a:spcAft>
              <a:buNone/>
            </a:pPr>
            <a:r>
              <a:rPr lang="es-ES" sz="1600" b="1" dirty="0">
                <a:latin typeface="IBM Plex Sans Condensed Medium" panose="020B0606050203000203" pitchFamily="34" charset="77"/>
              </a:rPr>
              <a:t>Campañas de promoción de hábitos de vida saludables</a:t>
            </a:r>
          </a:p>
          <a:p>
            <a:pPr marL="0" indent="0" algn="just" fontAlgn="base">
              <a:lnSpc>
                <a:spcPct val="100000"/>
              </a:lnSpc>
              <a:spcBef>
                <a:spcPct val="70000"/>
              </a:spcBef>
              <a:spcAft>
                <a:spcPct val="0"/>
              </a:spcAft>
              <a:buNone/>
            </a:pPr>
            <a:r>
              <a:rPr lang="es-ES" dirty="0">
                <a:latin typeface="IBM Plex Sans Condensed Light" panose="020B0406050203000203" pitchFamily="34" charset="77"/>
              </a:rPr>
              <a:t>Este estudio ha puesto de manifiesto, tal como se refleja en otros apartados de este informe, el alto impacto de los medios de comunicación en la información relacionada con la pandemia y los avances científicos para contenerla. Además, los encuestados destacan que, en general, los medios de comunicación sirven de </a:t>
            </a:r>
            <a:r>
              <a:rPr lang="es-ES" b="1" dirty="0">
                <a:latin typeface="IBM Plex Sans Condensed Light" panose="020B0406050203000203" pitchFamily="34" charset="77"/>
              </a:rPr>
              <a:t>altavoz para promover hábitos de vida saludable.</a:t>
            </a:r>
          </a:p>
          <a:p>
            <a:pPr marL="0" lvl="0" indent="0" algn="just" defTabSz="457200" fontAlgn="base">
              <a:lnSpc>
                <a:spcPct val="100000"/>
              </a:lnSpc>
              <a:spcBef>
                <a:spcPts val="300"/>
              </a:spcBef>
              <a:spcAft>
                <a:spcPct val="0"/>
              </a:spcAft>
              <a:buNone/>
            </a:pPr>
            <a:endParaRPr lang="es-ES" dirty="0">
              <a:latin typeface="IBM Plex Sans Condensed Light" panose="020B0406050203000203" pitchFamily="34" charset="77"/>
            </a:endParaRPr>
          </a:p>
          <a:p>
            <a:pPr marL="354013" indent="0" fontAlgn="base">
              <a:lnSpc>
                <a:spcPct val="100000"/>
              </a:lnSpc>
              <a:spcBef>
                <a:spcPts val="924"/>
              </a:spcBef>
              <a:spcAft>
                <a:spcPct val="0"/>
              </a:spcAft>
              <a:buNone/>
            </a:pPr>
            <a:endParaRPr lang="es-ES" sz="1600" b="1" dirty="0">
              <a:latin typeface="IBM Plex Sans Condensed Medium" panose="020B0606050203000203" pitchFamily="34" charset="77"/>
            </a:endParaRPr>
          </a:p>
          <a:p>
            <a:pPr marL="354013" indent="0" fontAlgn="base">
              <a:lnSpc>
                <a:spcPct val="100000"/>
              </a:lnSpc>
              <a:spcBef>
                <a:spcPts val="924"/>
              </a:spcBef>
              <a:spcAft>
                <a:spcPct val="0"/>
              </a:spcAft>
              <a:buNone/>
            </a:pPr>
            <a:endParaRPr lang="es-ES" sz="1600" b="1" dirty="0">
              <a:latin typeface="IBM Plex Sans Condensed Medium" panose="020B0606050203000203" pitchFamily="34" charset="77"/>
            </a:endParaRPr>
          </a:p>
          <a:p>
            <a:pPr marL="0" indent="0" algn="just" fontAlgn="base">
              <a:lnSpc>
                <a:spcPct val="100000"/>
              </a:lnSpc>
              <a:spcBef>
                <a:spcPts val="924"/>
              </a:spcBef>
              <a:spcAft>
                <a:spcPct val="0"/>
              </a:spcAft>
              <a:buNone/>
            </a:pPr>
            <a:endParaRPr lang="es-ES" dirty="0"/>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endParaRPr lang="es-ES" dirty="0">
              <a:highlight>
                <a:srgbClr val="FFFF00"/>
              </a:highlight>
            </a:endParaRPr>
          </a:p>
          <a:p>
            <a:pPr marL="0" indent="0" algn="just" fontAlgn="base">
              <a:lnSpc>
                <a:spcPct val="100000"/>
              </a:lnSpc>
              <a:spcBef>
                <a:spcPts val="924"/>
              </a:spcBef>
              <a:spcAft>
                <a:spcPct val="0"/>
              </a:spcAft>
              <a:buNone/>
            </a:pPr>
            <a:r>
              <a:rPr lang="es-ES" dirty="0">
                <a:latin typeface="IBM Plex Sans Condensed Light" panose="020B0406050203000203" pitchFamily="34" charset="77"/>
              </a:rPr>
              <a:t> </a:t>
            </a:r>
          </a:p>
        </p:txBody>
      </p:sp>
      <p:sp>
        <p:nvSpPr>
          <p:cNvPr id="16" name="Content Placeholder 4">
            <a:extLst>
              <a:ext uri="{FF2B5EF4-FFF2-40B4-BE49-F238E27FC236}">
                <a16:creationId xmlns:a16="http://schemas.microsoft.com/office/drawing/2014/main" id="{0832D47F-5CB2-4312-9F2D-C357A1E21853}"/>
              </a:ext>
            </a:extLst>
          </p:cNvPr>
          <p:cNvSpPr txBox="1">
            <a:spLocks/>
          </p:cNvSpPr>
          <p:nvPr/>
        </p:nvSpPr>
        <p:spPr>
          <a:xfrm>
            <a:off x="3550286" y="1169058"/>
            <a:ext cx="2914650" cy="7102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7200" fontAlgn="base">
              <a:lnSpc>
                <a:spcPct val="100000"/>
              </a:lnSpc>
              <a:spcBef>
                <a:spcPts val="300"/>
              </a:spcBef>
              <a:spcAft>
                <a:spcPct val="0"/>
              </a:spcAft>
              <a:buNone/>
            </a:pPr>
            <a:r>
              <a:rPr lang="es-ES" sz="1400" b="1" dirty="0">
                <a:solidFill>
                  <a:srgbClr val="57728E"/>
                </a:solidFill>
                <a:latin typeface="IBM Plex Sans Condensed Light" panose="020B0406050203000203" pitchFamily="34" charset="77"/>
              </a:rPr>
              <a:t>El 66,3% señala la Televisión como el medio que más promueve hábitos de vida saludables con sus campañas. </a:t>
            </a:r>
          </a:p>
          <a:p>
            <a:pPr marL="0" indent="0" defTabSz="457200" fontAlgn="base">
              <a:lnSpc>
                <a:spcPct val="100000"/>
              </a:lnSpc>
              <a:spcBef>
                <a:spcPts val="300"/>
              </a:spcBef>
              <a:spcAft>
                <a:spcPct val="0"/>
              </a:spcAft>
              <a:buNone/>
            </a:pPr>
            <a:r>
              <a:rPr lang="es-ES" dirty="0">
                <a:latin typeface="IBM Plex Sans Condensed Light" panose="020B0406050203000203" pitchFamily="34" charset="77"/>
              </a:rPr>
              <a:t>Le sigue la Radio (28,8%) y las Redes Sociales (22,9%)</a:t>
            </a:r>
            <a:endParaRPr lang="es-ES" dirty="0">
              <a:latin typeface="IBM Plex Sans Condensed Medium" panose="020B0606050203000203" pitchFamily="34" charset="77"/>
            </a:endParaRPr>
          </a:p>
          <a:p>
            <a:pPr marL="446088" indent="0" defTabSz="457200" fontAlgn="base">
              <a:lnSpc>
                <a:spcPct val="100000"/>
              </a:lnSpc>
              <a:spcBef>
                <a:spcPts val="300"/>
              </a:spcBef>
              <a:spcAft>
                <a:spcPct val="0"/>
              </a:spcAft>
              <a:buNone/>
            </a:pPr>
            <a:endParaRPr lang="es-ES" sz="500" b="1" dirty="0">
              <a:latin typeface="IBM Plex Sans Condensed Medium" panose="020B0606050203000203" pitchFamily="34" charset="77"/>
            </a:endParaRPr>
          </a:p>
          <a:p>
            <a:pPr marL="446088" indent="0" defTabSz="457200" fontAlgn="base">
              <a:lnSpc>
                <a:spcPct val="100000"/>
              </a:lnSpc>
              <a:spcBef>
                <a:spcPts val="300"/>
              </a:spcBef>
              <a:spcAft>
                <a:spcPct val="0"/>
              </a:spcAft>
              <a:buNone/>
            </a:pPr>
            <a:r>
              <a:rPr lang="es-ES" sz="1600" b="1" dirty="0">
                <a:latin typeface="IBM Plex Sans Condensed Medium" panose="020B0606050203000203" pitchFamily="34" charset="77"/>
              </a:rPr>
              <a:t>Campañas de concienciación ambiental</a:t>
            </a:r>
          </a:p>
          <a:p>
            <a:pPr marL="0" indent="0" algn="just" defTabSz="457200" fontAlgn="base">
              <a:lnSpc>
                <a:spcPct val="100000"/>
              </a:lnSpc>
              <a:spcBef>
                <a:spcPts val="300"/>
              </a:spcBef>
              <a:spcAft>
                <a:spcPct val="0"/>
              </a:spcAft>
              <a:buNone/>
            </a:pPr>
            <a:endParaRPr lang="es-ES" dirty="0">
              <a:latin typeface="IBM Plex Sans Condensed Light" panose="020B0406050203000203" pitchFamily="34" charset="77"/>
            </a:endParaRPr>
          </a:p>
          <a:p>
            <a:pPr marL="0" indent="0" algn="just" defTabSz="457200" fontAlgn="base">
              <a:lnSpc>
                <a:spcPct val="100000"/>
              </a:lnSpc>
              <a:spcBef>
                <a:spcPts val="300"/>
              </a:spcBef>
              <a:spcAft>
                <a:spcPct val="0"/>
              </a:spcAft>
              <a:buNone/>
            </a:pPr>
            <a:r>
              <a:rPr lang="es-ES" dirty="0">
                <a:latin typeface="IBM Plex Sans Condensed Light" panose="020B0406050203000203" pitchFamily="34" charset="77"/>
              </a:rPr>
              <a:t>De igual manera destaca su valor como </a:t>
            </a:r>
            <a:r>
              <a:rPr lang="es-ES" b="1" dirty="0">
                <a:latin typeface="IBM Plex Sans Condensed Light" panose="020B0406050203000203" pitchFamily="34" charset="77"/>
              </a:rPr>
              <a:t>canal efectivo para la concienciación ambiental.</a:t>
            </a:r>
          </a:p>
          <a:p>
            <a:pPr marL="0" indent="0" algn="just" defTabSz="457200" fontAlgn="base">
              <a:lnSpc>
                <a:spcPct val="100000"/>
              </a:lnSpc>
              <a:spcBef>
                <a:spcPts val="300"/>
              </a:spcBef>
              <a:spcAft>
                <a:spcPct val="0"/>
              </a:spcAft>
              <a:buNone/>
            </a:pPr>
            <a:r>
              <a:rPr lang="es-ES" sz="1400" b="1" dirty="0">
                <a:solidFill>
                  <a:srgbClr val="57728E"/>
                </a:solidFill>
                <a:latin typeface="IBM Plex Sans Condensed Light" panose="020B0406050203000203" pitchFamily="34" charset="77"/>
              </a:rPr>
              <a:t>Un 67,6% recuerda más las campañas de concienciación y responsabilidad social y ambiental en Televisión </a:t>
            </a:r>
            <a:r>
              <a:rPr lang="es-ES" dirty="0">
                <a:latin typeface="IBM Plex Sans Condensed Light" panose="020B0406050203000203" pitchFamily="34" charset="77"/>
              </a:rPr>
              <a:t>(Gráfico 19)</a:t>
            </a: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r>
              <a:rPr lang="es-ES" sz="1400" b="1" dirty="0">
                <a:solidFill>
                  <a:srgbClr val="57728E"/>
                </a:solidFill>
                <a:latin typeface="IBM Plex Sans Condensed Light" panose="020B0406050203000203" pitchFamily="34" charset="77"/>
              </a:rPr>
              <a:t>Casi la mitad de los encuestados afirma que la Televisión hace campaña activa contra el cambio climático.  </a:t>
            </a:r>
          </a:p>
          <a:p>
            <a:pPr marL="0" lvl="0" indent="0" algn="just" defTabSz="457200" fontAlgn="base">
              <a:lnSpc>
                <a:spcPct val="100000"/>
              </a:lnSpc>
              <a:spcBef>
                <a:spcPts val="300"/>
              </a:spcBef>
              <a:spcAft>
                <a:spcPct val="0"/>
              </a:spcAft>
              <a:buNone/>
            </a:pPr>
            <a:r>
              <a:rPr lang="es-ES" dirty="0">
                <a:latin typeface="IBM Plex Sans Condensed Light" panose="020B0406050203000203" pitchFamily="34" charset="77"/>
              </a:rPr>
              <a:t>Un 17,5% no está de acuerdo con esta afirmación</a:t>
            </a: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a:p>
            <a:pPr marL="0" lvl="0" indent="0" algn="just" defTabSz="457200" fontAlgn="base">
              <a:lnSpc>
                <a:spcPct val="100000"/>
              </a:lnSpc>
              <a:spcBef>
                <a:spcPts val="300"/>
              </a:spcBef>
              <a:spcAft>
                <a:spcPct val="0"/>
              </a:spcAft>
              <a:buNone/>
            </a:pPr>
            <a:endParaRPr lang="es-ES" sz="1400" b="1" dirty="0">
              <a:solidFill>
                <a:srgbClr val="57728E"/>
              </a:solidFill>
              <a:latin typeface="IBM Plex Sans Condensed Light" panose="020B0406050203000203" pitchFamily="34" charset="77"/>
            </a:endParaRPr>
          </a:p>
        </p:txBody>
      </p:sp>
      <p:pic>
        <p:nvPicPr>
          <p:cNvPr id="17" name="Picture 4" descr="Objetivo 3 - SALUD Y BIENESTAR">
            <a:extLst>
              <a:ext uri="{FF2B5EF4-FFF2-40B4-BE49-F238E27FC236}">
                <a16:creationId xmlns:a16="http://schemas.microsoft.com/office/drawing/2014/main" id="{1C02AC48-14AA-4D42-8E42-60A3F00AE9C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3064" y="6813707"/>
            <a:ext cx="529200" cy="5292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A close up of a logo&#10;&#10;Description automatically generated">
            <a:extLst>
              <a:ext uri="{FF2B5EF4-FFF2-40B4-BE49-F238E27FC236}">
                <a16:creationId xmlns:a16="http://schemas.microsoft.com/office/drawing/2014/main" id="{EE150B06-9F0E-4BB5-9F83-E361189027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62726" y="2570771"/>
            <a:ext cx="529200" cy="529200"/>
          </a:xfrm>
          <a:prstGeom prst="rect">
            <a:avLst/>
          </a:prstGeom>
        </p:spPr>
      </p:pic>
      <p:sp>
        <p:nvSpPr>
          <p:cNvPr id="24" name="TextBox 23">
            <a:extLst>
              <a:ext uri="{FF2B5EF4-FFF2-40B4-BE49-F238E27FC236}">
                <a16:creationId xmlns:a16="http://schemas.microsoft.com/office/drawing/2014/main" id="{603EE1B4-C39B-48C6-BF2C-4C8CBE1C6B7D}"/>
              </a:ext>
            </a:extLst>
          </p:cNvPr>
          <p:cNvSpPr txBox="1"/>
          <p:nvPr/>
        </p:nvSpPr>
        <p:spPr>
          <a:xfrm>
            <a:off x="3573798" y="4667408"/>
            <a:ext cx="2956597" cy="738664"/>
          </a:xfrm>
          <a:prstGeom prst="rect">
            <a:avLst/>
          </a:prstGeom>
          <a:noFill/>
        </p:spPr>
        <p:txBody>
          <a:bodyPr wrap="square" rtlCol="0">
            <a:spAutoFit/>
          </a:bodyPr>
          <a:lstStyle/>
          <a:p>
            <a:pPr algn="just"/>
            <a:r>
              <a:rPr lang="es-ES" sz="1050" b="1" dirty="0">
                <a:solidFill>
                  <a:srgbClr val="57728E"/>
                </a:solidFill>
                <a:latin typeface="IBM Plex Sans Condensed Light" panose="020B0406050203000203"/>
              </a:rPr>
              <a:t>Gráfico 19: ¿</a:t>
            </a:r>
            <a:r>
              <a:rPr lang="es-ES" sz="1050" b="1" dirty="0">
                <a:latin typeface="IBM Plex Sans Condensed Light" panose="020B0406050203000203"/>
              </a:rPr>
              <a:t>Cual de los siguientes canales de comunicación crees que es el medio donde más recuerdas las campañas de concienciación y responsabilidad social y ambiental?</a:t>
            </a:r>
            <a:endParaRPr lang="es-ES" sz="1050" b="1" baseline="30000" dirty="0">
              <a:highlight>
                <a:srgbClr val="FFFF00"/>
              </a:highlight>
              <a:latin typeface="IBM Plex Sans Condensed Light" panose="020B0406050203000203"/>
            </a:endParaRPr>
          </a:p>
        </p:txBody>
      </p:sp>
      <p:pic>
        <p:nvPicPr>
          <p:cNvPr id="20" name="Picture 19" descr="Icon&#10;&#10;Description automatically generated">
            <a:extLst>
              <a:ext uri="{FF2B5EF4-FFF2-40B4-BE49-F238E27FC236}">
                <a16:creationId xmlns:a16="http://schemas.microsoft.com/office/drawing/2014/main" id="{FB0D67C2-DC69-4EB9-9BC9-5130B3BA121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6749" y="1169057"/>
            <a:ext cx="529200" cy="529200"/>
          </a:xfrm>
          <a:prstGeom prst="rect">
            <a:avLst/>
          </a:prstGeom>
        </p:spPr>
      </p:pic>
      <p:graphicFrame>
        <p:nvGraphicFramePr>
          <p:cNvPr id="15" name="Chart 14">
            <a:extLst>
              <a:ext uri="{FF2B5EF4-FFF2-40B4-BE49-F238E27FC236}">
                <a16:creationId xmlns:a16="http://schemas.microsoft.com/office/drawing/2014/main" id="{87FED0DD-BD4D-4C2D-8C18-A08929ED434C}"/>
              </a:ext>
            </a:extLst>
          </p:cNvPr>
          <p:cNvGraphicFramePr>
            <a:graphicFrameLocks/>
          </p:cNvGraphicFramePr>
          <p:nvPr>
            <p:extLst>
              <p:ext uri="{D42A27DB-BD31-4B8C-83A1-F6EECF244321}">
                <p14:modId xmlns:p14="http://schemas.microsoft.com/office/powerpoint/2010/main" val="1121626983"/>
              </p:ext>
            </p:extLst>
          </p:nvPr>
        </p:nvGraphicFramePr>
        <p:xfrm>
          <a:off x="3538773" y="5248053"/>
          <a:ext cx="3036637" cy="232908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26788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1DE41585-1722-40C6-B4EA-B250AF8C68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8" name="Object 7" hidden="1">
                        <a:extLst>
                          <a:ext uri="{FF2B5EF4-FFF2-40B4-BE49-F238E27FC236}">
                            <a16:creationId xmlns:a16="http://schemas.microsoft.com/office/drawing/2014/main" id="{1DE41585-1722-40C6-B4EA-B250AF8C68A5}"/>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30A0ED6-4355-4C64-AFDC-F04D3B89E417}"/>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sp>
        <p:nvSpPr>
          <p:cNvPr id="3" name="Slide Number Placeholder 2">
            <a:extLst>
              <a:ext uri="{FF2B5EF4-FFF2-40B4-BE49-F238E27FC236}">
                <a16:creationId xmlns:a16="http://schemas.microsoft.com/office/drawing/2014/main" id="{D53BFA33-1C3F-497C-9472-F32D7AC4A74A}"/>
              </a:ext>
            </a:extLst>
          </p:cNvPr>
          <p:cNvSpPr>
            <a:spLocks noGrp="1"/>
          </p:cNvSpPr>
          <p:nvPr>
            <p:ph type="sldNum" sz="quarter" idx="12"/>
          </p:nvPr>
        </p:nvSpPr>
        <p:spPr/>
        <p:txBody>
          <a:bodyPr/>
          <a:lstStyle/>
          <a:p>
            <a:fld id="{13812C7F-AE19-4CF1-BB61-4BBD39B95CCF}" type="slidenum">
              <a:rPr lang="es-ES" smtClean="0"/>
              <a:t>16</a:t>
            </a:fld>
            <a:endParaRPr lang="es-ES" dirty="0"/>
          </a:p>
        </p:txBody>
      </p:sp>
      <p:sp>
        <p:nvSpPr>
          <p:cNvPr id="36" name="Rectangle 35">
            <a:extLst>
              <a:ext uri="{FF2B5EF4-FFF2-40B4-BE49-F238E27FC236}">
                <a16:creationId xmlns:a16="http://schemas.microsoft.com/office/drawing/2014/main" id="{3FF94839-A173-4902-BF33-56CE918E19CE}"/>
              </a:ext>
            </a:extLst>
          </p:cNvPr>
          <p:cNvSpPr/>
          <p:nvPr/>
        </p:nvSpPr>
        <p:spPr>
          <a:xfrm>
            <a:off x="0" y="4171034"/>
            <a:ext cx="6858000" cy="4624118"/>
          </a:xfrm>
          <a:prstGeom prst="rect">
            <a:avLst/>
          </a:prstGeom>
          <a:solidFill>
            <a:srgbClr val="50637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s-ES" dirty="0"/>
          </a:p>
        </p:txBody>
      </p:sp>
      <p:sp>
        <p:nvSpPr>
          <p:cNvPr id="37" name="Rectangle 18">
            <a:extLst>
              <a:ext uri="{FF2B5EF4-FFF2-40B4-BE49-F238E27FC236}">
                <a16:creationId xmlns:a16="http://schemas.microsoft.com/office/drawing/2014/main" id="{AB849A19-B235-49E7-A539-F829ED54943E}"/>
              </a:ext>
            </a:extLst>
          </p:cNvPr>
          <p:cNvSpPr/>
          <p:nvPr/>
        </p:nvSpPr>
        <p:spPr bwMode="gray">
          <a:xfrm>
            <a:off x="4316646" y="4589119"/>
            <a:ext cx="2092039" cy="625907"/>
          </a:xfrm>
          <a:custGeom>
            <a:avLst/>
            <a:gdLst>
              <a:gd name="connsiteX0" fmla="*/ 0 w 1401301"/>
              <a:gd name="connsiteY0" fmla="*/ 0 h 900000"/>
              <a:gd name="connsiteX1" fmla="*/ 1401301 w 1401301"/>
              <a:gd name="connsiteY1" fmla="*/ 0 h 900000"/>
              <a:gd name="connsiteX2" fmla="*/ 1401301 w 1401301"/>
              <a:gd name="connsiteY2" fmla="*/ 900000 h 900000"/>
              <a:gd name="connsiteX3" fmla="*/ 0 w 1401301"/>
              <a:gd name="connsiteY3" fmla="*/ 900000 h 900000"/>
              <a:gd name="connsiteX4" fmla="*/ 0 w 1401301"/>
              <a:gd name="connsiteY4" fmla="*/ 0 h 900000"/>
              <a:gd name="connsiteX0" fmla="*/ 1401301 w 1492741"/>
              <a:gd name="connsiteY0" fmla="*/ 900000 h 991440"/>
              <a:gd name="connsiteX1" fmla="*/ 0 w 1492741"/>
              <a:gd name="connsiteY1" fmla="*/ 900000 h 991440"/>
              <a:gd name="connsiteX2" fmla="*/ 0 w 1492741"/>
              <a:gd name="connsiteY2" fmla="*/ 0 h 991440"/>
              <a:gd name="connsiteX3" fmla="*/ 1401301 w 1492741"/>
              <a:gd name="connsiteY3" fmla="*/ 0 h 991440"/>
              <a:gd name="connsiteX4" fmla="*/ 1492741 w 1492741"/>
              <a:gd name="connsiteY4" fmla="*/ 991440 h 991440"/>
              <a:gd name="connsiteX0" fmla="*/ 0 w 1492741"/>
              <a:gd name="connsiteY0" fmla="*/ 900000 h 991440"/>
              <a:gd name="connsiteX1" fmla="*/ 0 w 1492741"/>
              <a:gd name="connsiteY1" fmla="*/ 0 h 991440"/>
              <a:gd name="connsiteX2" fmla="*/ 1401301 w 1492741"/>
              <a:gd name="connsiteY2" fmla="*/ 0 h 991440"/>
              <a:gd name="connsiteX3" fmla="*/ 1492741 w 1492741"/>
              <a:gd name="connsiteY3" fmla="*/ 991440 h 991440"/>
              <a:gd name="connsiteX0" fmla="*/ 0 w 1401301"/>
              <a:gd name="connsiteY0" fmla="*/ 900000 h 900000"/>
              <a:gd name="connsiteX1" fmla="*/ 0 w 1401301"/>
              <a:gd name="connsiteY1" fmla="*/ 0 h 900000"/>
              <a:gd name="connsiteX2" fmla="*/ 1401301 w 1401301"/>
              <a:gd name="connsiteY2" fmla="*/ 0 h 900000"/>
            </a:gdLst>
            <a:ahLst/>
            <a:cxnLst>
              <a:cxn ang="0">
                <a:pos x="connsiteX0" y="connsiteY0"/>
              </a:cxn>
              <a:cxn ang="0">
                <a:pos x="connsiteX1" y="connsiteY1"/>
              </a:cxn>
              <a:cxn ang="0">
                <a:pos x="connsiteX2" y="connsiteY2"/>
              </a:cxn>
            </a:cxnLst>
            <a:rect l="l" t="t" r="r" b="b"/>
            <a:pathLst>
              <a:path w="1401301" h="900000">
                <a:moveTo>
                  <a:pt x="0" y="900000"/>
                </a:moveTo>
                <a:lnTo>
                  <a:pt x="0" y="0"/>
                </a:lnTo>
                <a:lnTo>
                  <a:pt x="1401301" y="0"/>
                </a:lnTo>
              </a:path>
            </a:pathLst>
          </a:custGeom>
          <a:noFill/>
          <a:ln w="19050" algn="ctr">
            <a:solidFill>
              <a:srgbClr val="289637"/>
            </a:solidFill>
            <a:miter lim="800000"/>
            <a:headEnd/>
            <a:tailEnd/>
          </a:ln>
          <a:extLst>
            <a:ext uri="{909E8E84-426E-40DD-AFC4-6F175D3DCCD1}">
              <a14:hiddenFill xmlns:a14="http://schemas.microsoft.com/office/drawing/2010/main">
                <a:solidFill>
                  <a:schemeClr val="accent3"/>
                </a:solidFill>
              </a14:hiddenFill>
            </a:ext>
          </a:extLst>
        </p:spPr>
        <p:txBody>
          <a:bodyPr wrap="square" lIns="77712" tIns="77712" rIns="0" bIns="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6000"/>
              </a:lnSpc>
              <a:buFont typeface="Wingdings 2" pitchFamily="18" charset="2"/>
              <a:buNone/>
            </a:pPr>
            <a:endParaRPr lang="es-ES_tradnl" sz="1187" dirty="0">
              <a:latin typeface="+mj-lt"/>
            </a:endParaRPr>
          </a:p>
        </p:txBody>
      </p:sp>
      <p:sp>
        <p:nvSpPr>
          <p:cNvPr id="38" name="Rectangle 18">
            <a:extLst>
              <a:ext uri="{FF2B5EF4-FFF2-40B4-BE49-F238E27FC236}">
                <a16:creationId xmlns:a16="http://schemas.microsoft.com/office/drawing/2014/main" id="{8A9D779A-19B6-45FC-87AC-7A95FB5C37D6}"/>
              </a:ext>
            </a:extLst>
          </p:cNvPr>
          <p:cNvSpPr/>
          <p:nvPr/>
        </p:nvSpPr>
        <p:spPr bwMode="gray">
          <a:xfrm>
            <a:off x="4592310" y="5731395"/>
            <a:ext cx="1944000" cy="90601"/>
          </a:xfrm>
          <a:custGeom>
            <a:avLst/>
            <a:gdLst>
              <a:gd name="connsiteX0" fmla="*/ 0 w 1401301"/>
              <a:gd name="connsiteY0" fmla="*/ 0 h 900000"/>
              <a:gd name="connsiteX1" fmla="*/ 1401301 w 1401301"/>
              <a:gd name="connsiteY1" fmla="*/ 0 h 900000"/>
              <a:gd name="connsiteX2" fmla="*/ 1401301 w 1401301"/>
              <a:gd name="connsiteY2" fmla="*/ 900000 h 900000"/>
              <a:gd name="connsiteX3" fmla="*/ 0 w 1401301"/>
              <a:gd name="connsiteY3" fmla="*/ 900000 h 900000"/>
              <a:gd name="connsiteX4" fmla="*/ 0 w 1401301"/>
              <a:gd name="connsiteY4" fmla="*/ 0 h 900000"/>
              <a:gd name="connsiteX0" fmla="*/ 1401301 w 1492741"/>
              <a:gd name="connsiteY0" fmla="*/ 900000 h 991440"/>
              <a:gd name="connsiteX1" fmla="*/ 0 w 1492741"/>
              <a:gd name="connsiteY1" fmla="*/ 900000 h 991440"/>
              <a:gd name="connsiteX2" fmla="*/ 0 w 1492741"/>
              <a:gd name="connsiteY2" fmla="*/ 0 h 991440"/>
              <a:gd name="connsiteX3" fmla="*/ 1401301 w 1492741"/>
              <a:gd name="connsiteY3" fmla="*/ 0 h 991440"/>
              <a:gd name="connsiteX4" fmla="*/ 1492741 w 1492741"/>
              <a:gd name="connsiteY4" fmla="*/ 991440 h 991440"/>
              <a:gd name="connsiteX0" fmla="*/ 0 w 1492741"/>
              <a:gd name="connsiteY0" fmla="*/ 900000 h 991440"/>
              <a:gd name="connsiteX1" fmla="*/ 0 w 1492741"/>
              <a:gd name="connsiteY1" fmla="*/ 0 h 991440"/>
              <a:gd name="connsiteX2" fmla="*/ 1401301 w 1492741"/>
              <a:gd name="connsiteY2" fmla="*/ 0 h 991440"/>
              <a:gd name="connsiteX3" fmla="*/ 1492741 w 1492741"/>
              <a:gd name="connsiteY3" fmla="*/ 991440 h 991440"/>
              <a:gd name="connsiteX0" fmla="*/ 0 w 1401301"/>
              <a:gd name="connsiteY0" fmla="*/ 900000 h 900000"/>
              <a:gd name="connsiteX1" fmla="*/ 0 w 1401301"/>
              <a:gd name="connsiteY1" fmla="*/ 0 h 900000"/>
              <a:gd name="connsiteX2" fmla="*/ 1401301 w 1401301"/>
              <a:gd name="connsiteY2" fmla="*/ 0 h 900000"/>
            </a:gdLst>
            <a:ahLst/>
            <a:cxnLst>
              <a:cxn ang="0">
                <a:pos x="connsiteX0" y="connsiteY0"/>
              </a:cxn>
              <a:cxn ang="0">
                <a:pos x="connsiteX1" y="connsiteY1"/>
              </a:cxn>
              <a:cxn ang="0">
                <a:pos x="connsiteX2" y="connsiteY2"/>
              </a:cxn>
            </a:cxnLst>
            <a:rect l="l" t="t" r="r" b="b"/>
            <a:pathLst>
              <a:path w="1401301" h="900000">
                <a:moveTo>
                  <a:pt x="0" y="900000"/>
                </a:moveTo>
                <a:lnTo>
                  <a:pt x="0" y="0"/>
                </a:lnTo>
                <a:lnTo>
                  <a:pt x="1401301" y="0"/>
                </a:lnTo>
              </a:path>
            </a:pathLst>
          </a:custGeom>
          <a:noFill/>
          <a:ln w="19050" algn="ctr">
            <a:solidFill>
              <a:srgbClr val="C00000"/>
            </a:solidFill>
            <a:miter lim="800000"/>
            <a:headEnd/>
            <a:tailEnd/>
          </a:ln>
          <a:extLst>
            <a:ext uri="{909E8E84-426E-40DD-AFC4-6F175D3DCCD1}">
              <a14:hiddenFill xmlns:a14="http://schemas.microsoft.com/office/drawing/2010/main">
                <a:solidFill>
                  <a:schemeClr val="accent3"/>
                </a:solidFill>
              </a14:hiddenFill>
            </a:ext>
          </a:extLst>
        </p:spPr>
        <p:txBody>
          <a:bodyPr wrap="square" lIns="77712" tIns="77712" rIns="0" bIns="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6000"/>
              </a:lnSpc>
              <a:buFont typeface="Wingdings 2" pitchFamily="18" charset="2"/>
              <a:buNone/>
            </a:pPr>
            <a:endParaRPr lang="es-ES_tradnl" sz="1187" dirty="0">
              <a:latin typeface="+mj-lt"/>
            </a:endParaRPr>
          </a:p>
        </p:txBody>
      </p:sp>
      <p:sp>
        <p:nvSpPr>
          <p:cNvPr id="39" name="Rectangle 18">
            <a:extLst>
              <a:ext uri="{FF2B5EF4-FFF2-40B4-BE49-F238E27FC236}">
                <a16:creationId xmlns:a16="http://schemas.microsoft.com/office/drawing/2014/main" id="{BCEE9FB1-FE3D-4111-933B-D85F4FE27B4D}"/>
              </a:ext>
            </a:extLst>
          </p:cNvPr>
          <p:cNvSpPr/>
          <p:nvPr/>
        </p:nvSpPr>
        <p:spPr bwMode="gray">
          <a:xfrm flipV="1">
            <a:off x="4527143" y="6282831"/>
            <a:ext cx="2052000" cy="1355008"/>
          </a:xfrm>
          <a:custGeom>
            <a:avLst/>
            <a:gdLst>
              <a:gd name="connsiteX0" fmla="*/ 0 w 1401301"/>
              <a:gd name="connsiteY0" fmla="*/ 0 h 900000"/>
              <a:gd name="connsiteX1" fmla="*/ 1401301 w 1401301"/>
              <a:gd name="connsiteY1" fmla="*/ 0 h 900000"/>
              <a:gd name="connsiteX2" fmla="*/ 1401301 w 1401301"/>
              <a:gd name="connsiteY2" fmla="*/ 900000 h 900000"/>
              <a:gd name="connsiteX3" fmla="*/ 0 w 1401301"/>
              <a:gd name="connsiteY3" fmla="*/ 900000 h 900000"/>
              <a:gd name="connsiteX4" fmla="*/ 0 w 1401301"/>
              <a:gd name="connsiteY4" fmla="*/ 0 h 900000"/>
              <a:gd name="connsiteX0" fmla="*/ 1401301 w 1492741"/>
              <a:gd name="connsiteY0" fmla="*/ 900000 h 991440"/>
              <a:gd name="connsiteX1" fmla="*/ 0 w 1492741"/>
              <a:gd name="connsiteY1" fmla="*/ 900000 h 991440"/>
              <a:gd name="connsiteX2" fmla="*/ 0 w 1492741"/>
              <a:gd name="connsiteY2" fmla="*/ 0 h 991440"/>
              <a:gd name="connsiteX3" fmla="*/ 1401301 w 1492741"/>
              <a:gd name="connsiteY3" fmla="*/ 0 h 991440"/>
              <a:gd name="connsiteX4" fmla="*/ 1492741 w 1492741"/>
              <a:gd name="connsiteY4" fmla="*/ 991440 h 991440"/>
              <a:gd name="connsiteX0" fmla="*/ 0 w 1492741"/>
              <a:gd name="connsiteY0" fmla="*/ 900000 h 991440"/>
              <a:gd name="connsiteX1" fmla="*/ 0 w 1492741"/>
              <a:gd name="connsiteY1" fmla="*/ 0 h 991440"/>
              <a:gd name="connsiteX2" fmla="*/ 1401301 w 1492741"/>
              <a:gd name="connsiteY2" fmla="*/ 0 h 991440"/>
              <a:gd name="connsiteX3" fmla="*/ 1492741 w 1492741"/>
              <a:gd name="connsiteY3" fmla="*/ 991440 h 991440"/>
              <a:gd name="connsiteX0" fmla="*/ 0 w 1401301"/>
              <a:gd name="connsiteY0" fmla="*/ 900000 h 900000"/>
              <a:gd name="connsiteX1" fmla="*/ 0 w 1401301"/>
              <a:gd name="connsiteY1" fmla="*/ 0 h 900000"/>
              <a:gd name="connsiteX2" fmla="*/ 1401301 w 1401301"/>
              <a:gd name="connsiteY2" fmla="*/ 0 h 900000"/>
            </a:gdLst>
            <a:ahLst/>
            <a:cxnLst>
              <a:cxn ang="0">
                <a:pos x="connsiteX0" y="connsiteY0"/>
              </a:cxn>
              <a:cxn ang="0">
                <a:pos x="connsiteX1" y="connsiteY1"/>
              </a:cxn>
              <a:cxn ang="0">
                <a:pos x="connsiteX2" y="connsiteY2"/>
              </a:cxn>
            </a:cxnLst>
            <a:rect l="l" t="t" r="r" b="b"/>
            <a:pathLst>
              <a:path w="1401301" h="900000">
                <a:moveTo>
                  <a:pt x="0" y="900000"/>
                </a:moveTo>
                <a:lnTo>
                  <a:pt x="0" y="0"/>
                </a:lnTo>
                <a:lnTo>
                  <a:pt x="1401301" y="0"/>
                </a:lnTo>
              </a:path>
            </a:pathLst>
          </a:custGeom>
          <a:noFill/>
          <a:ln w="19050" algn="ctr">
            <a:solidFill>
              <a:srgbClr val="FF0000"/>
            </a:solidFill>
            <a:miter lim="800000"/>
            <a:headEnd/>
            <a:tailEnd/>
          </a:ln>
          <a:extLst>
            <a:ext uri="{909E8E84-426E-40DD-AFC4-6F175D3DCCD1}">
              <a14:hiddenFill xmlns:a14="http://schemas.microsoft.com/office/drawing/2010/main">
                <a:solidFill>
                  <a:schemeClr val="accent3"/>
                </a:solidFill>
              </a14:hiddenFill>
            </a:ext>
          </a:extLst>
        </p:spPr>
        <p:txBody>
          <a:bodyPr wrap="square" lIns="77712" tIns="77712" rIns="0" bIns="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6000"/>
              </a:lnSpc>
              <a:buFont typeface="Wingdings 2" pitchFamily="18" charset="2"/>
              <a:buNone/>
            </a:pPr>
            <a:endParaRPr lang="es-ES_tradnl" sz="1187" dirty="0">
              <a:latin typeface="+mj-lt"/>
            </a:endParaRPr>
          </a:p>
        </p:txBody>
      </p:sp>
      <p:sp>
        <p:nvSpPr>
          <p:cNvPr id="40" name="Rectangle 18">
            <a:extLst>
              <a:ext uri="{FF2B5EF4-FFF2-40B4-BE49-F238E27FC236}">
                <a16:creationId xmlns:a16="http://schemas.microsoft.com/office/drawing/2014/main" id="{655E3A2F-6A2D-4397-BA25-6262BDF7356C}"/>
              </a:ext>
            </a:extLst>
          </p:cNvPr>
          <p:cNvSpPr/>
          <p:nvPr/>
        </p:nvSpPr>
        <p:spPr bwMode="gray">
          <a:xfrm flipV="1">
            <a:off x="3756849" y="7087386"/>
            <a:ext cx="2820223" cy="1487758"/>
          </a:xfrm>
          <a:custGeom>
            <a:avLst/>
            <a:gdLst>
              <a:gd name="connsiteX0" fmla="*/ 0 w 1401301"/>
              <a:gd name="connsiteY0" fmla="*/ 0 h 900000"/>
              <a:gd name="connsiteX1" fmla="*/ 1401301 w 1401301"/>
              <a:gd name="connsiteY1" fmla="*/ 0 h 900000"/>
              <a:gd name="connsiteX2" fmla="*/ 1401301 w 1401301"/>
              <a:gd name="connsiteY2" fmla="*/ 900000 h 900000"/>
              <a:gd name="connsiteX3" fmla="*/ 0 w 1401301"/>
              <a:gd name="connsiteY3" fmla="*/ 900000 h 900000"/>
              <a:gd name="connsiteX4" fmla="*/ 0 w 1401301"/>
              <a:gd name="connsiteY4" fmla="*/ 0 h 900000"/>
              <a:gd name="connsiteX0" fmla="*/ 1401301 w 1492741"/>
              <a:gd name="connsiteY0" fmla="*/ 900000 h 991440"/>
              <a:gd name="connsiteX1" fmla="*/ 0 w 1492741"/>
              <a:gd name="connsiteY1" fmla="*/ 900000 h 991440"/>
              <a:gd name="connsiteX2" fmla="*/ 0 w 1492741"/>
              <a:gd name="connsiteY2" fmla="*/ 0 h 991440"/>
              <a:gd name="connsiteX3" fmla="*/ 1401301 w 1492741"/>
              <a:gd name="connsiteY3" fmla="*/ 0 h 991440"/>
              <a:gd name="connsiteX4" fmla="*/ 1492741 w 1492741"/>
              <a:gd name="connsiteY4" fmla="*/ 991440 h 991440"/>
              <a:gd name="connsiteX0" fmla="*/ 0 w 1492741"/>
              <a:gd name="connsiteY0" fmla="*/ 900000 h 991440"/>
              <a:gd name="connsiteX1" fmla="*/ 0 w 1492741"/>
              <a:gd name="connsiteY1" fmla="*/ 0 h 991440"/>
              <a:gd name="connsiteX2" fmla="*/ 1401301 w 1492741"/>
              <a:gd name="connsiteY2" fmla="*/ 0 h 991440"/>
              <a:gd name="connsiteX3" fmla="*/ 1492741 w 1492741"/>
              <a:gd name="connsiteY3" fmla="*/ 991440 h 991440"/>
              <a:gd name="connsiteX0" fmla="*/ 0 w 1401301"/>
              <a:gd name="connsiteY0" fmla="*/ 900000 h 900000"/>
              <a:gd name="connsiteX1" fmla="*/ 0 w 1401301"/>
              <a:gd name="connsiteY1" fmla="*/ 0 h 900000"/>
              <a:gd name="connsiteX2" fmla="*/ 1401301 w 1401301"/>
              <a:gd name="connsiteY2" fmla="*/ 0 h 900000"/>
            </a:gdLst>
            <a:ahLst/>
            <a:cxnLst>
              <a:cxn ang="0">
                <a:pos x="connsiteX0" y="connsiteY0"/>
              </a:cxn>
              <a:cxn ang="0">
                <a:pos x="connsiteX1" y="connsiteY1"/>
              </a:cxn>
              <a:cxn ang="0">
                <a:pos x="connsiteX2" y="connsiteY2"/>
              </a:cxn>
            </a:cxnLst>
            <a:rect l="l" t="t" r="r" b="b"/>
            <a:pathLst>
              <a:path w="1401301" h="900000">
                <a:moveTo>
                  <a:pt x="0" y="900000"/>
                </a:moveTo>
                <a:lnTo>
                  <a:pt x="0" y="0"/>
                </a:lnTo>
                <a:lnTo>
                  <a:pt x="1401301" y="0"/>
                </a:lnTo>
              </a:path>
            </a:pathLst>
          </a:custGeom>
          <a:noFill/>
          <a:ln w="19050" algn="ctr">
            <a:solidFill>
              <a:srgbClr val="931932"/>
            </a:solidFill>
            <a:miter lim="800000"/>
            <a:headEnd/>
            <a:tailEnd/>
          </a:ln>
          <a:extLst>
            <a:ext uri="{909E8E84-426E-40DD-AFC4-6F175D3DCCD1}">
              <a14:hiddenFill xmlns:a14="http://schemas.microsoft.com/office/drawing/2010/main">
                <a:solidFill>
                  <a:schemeClr val="accent3"/>
                </a:solidFill>
              </a14:hiddenFill>
            </a:ext>
          </a:extLst>
        </p:spPr>
        <p:txBody>
          <a:bodyPr wrap="square" lIns="77712" tIns="77712" rIns="0" bIns="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6000"/>
              </a:lnSpc>
              <a:buFont typeface="Wingdings 2" pitchFamily="18" charset="2"/>
              <a:buNone/>
            </a:pPr>
            <a:endParaRPr lang="es-ES_tradnl" sz="1187" dirty="0">
              <a:latin typeface="+mj-lt"/>
            </a:endParaRPr>
          </a:p>
        </p:txBody>
      </p:sp>
      <p:sp>
        <p:nvSpPr>
          <p:cNvPr id="41" name="Rectangle 18">
            <a:extLst>
              <a:ext uri="{FF2B5EF4-FFF2-40B4-BE49-F238E27FC236}">
                <a16:creationId xmlns:a16="http://schemas.microsoft.com/office/drawing/2014/main" id="{9973FDEE-E314-4CFD-87B9-D0B38829CD31}"/>
              </a:ext>
            </a:extLst>
          </p:cNvPr>
          <p:cNvSpPr/>
          <p:nvPr/>
        </p:nvSpPr>
        <p:spPr bwMode="gray">
          <a:xfrm flipH="1" flipV="1">
            <a:off x="302958" y="7085768"/>
            <a:ext cx="2827037" cy="1218113"/>
          </a:xfrm>
          <a:custGeom>
            <a:avLst/>
            <a:gdLst>
              <a:gd name="connsiteX0" fmla="*/ 0 w 1401301"/>
              <a:gd name="connsiteY0" fmla="*/ 0 h 900000"/>
              <a:gd name="connsiteX1" fmla="*/ 1401301 w 1401301"/>
              <a:gd name="connsiteY1" fmla="*/ 0 h 900000"/>
              <a:gd name="connsiteX2" fmla="*/ 1401301 w 1401301"/>
              <a:gd name="connsiteY2" fmla="*/ 900000 h 900000"/>
              <a:gd name="connsiteX3" fmla="*/ 0 w 1401301"/>
              <a:gd name="connsiteY3" fmla="*/ 900000 h 900000"/>
              <a:gd name="connsiteX4" fmla="*/ 0 w 1401301"/>
              <a:gd name="connsiteY4" fmla="*/ 0 h 900000"/>
              <a:gd name="connsiteX0" fmla="*/ 1401301 w 1492741"/>
              <a:gd name="connsiteY0" fmla="*/ 900000 h 991440"/>
              <a:gd name="connsiteX1" fmla="*/ 0 w 1492741"/>
              <a:gd name="connsiteY1" fmla="*/ 900000 h 991440"/>
              <a:gd name="connsiteX2" fmla="*/ 0 w 1492741"/>
              <a:gd name="connsiteY2" fmla="*/ 0 h 991440"/>
              <a:gd name="connsiteX3" fmla="*/ 1401301 w 1492741"/>
              <a:gd name="connsiteY3" fmla="*/ 0 h 991440"/>
              <a:gd name="connsiteX4" fmla="*/ 1492741 w 1492741"/>
              <a:gd name="connsiteY4" fmla="*/ 991440 h 991440"/>
              <a:gd name="connsiteX0" fmla="*/ 0 w 1492741"/>
              <a:gd name="connsiteY0" fmla="*/ 900000 h 991440"/>
              <a:gd name="connsiteX1" fmla="*/ 0 w 1492741"/>
              <a:gd name="connsiteY1" fmla="*/ 0 h 991440"/>
              <a:gd name="connsiteX2" fmla="*/ 1401301 w 1492741"/>
              <a:gd name="connsiteY2" fmla="*/ 0 h 991440"/>
              <a:gd name="connsiteX3" fmla="*/ 1492741 w 1492741"/>
              <a:gd name="connsiteY3" fmla="*/ 991440 h 991440"/>
              <a:gd name="connsiteX0" fmla="*/ 0 w 1401301"/>
              <a:gd name="connsiteY0" fmla="*/ 900000 h 900000"/>
              <a:gd name="connsiteX1" fmla="*/ 0 w 1401301"/>
              <a:gd name="connsiteY1" fmla="*/ 0 h 900000"/>
              <a:gd name="connsiteX2" fmla="*/ 1401301 w 1401301"/>
              <a:gd name="connsiteY2" fmla="*/ 0 h 900000"/>
            </a:gdLst>
            <a:ahLst/>
            <a:cxnLst>
              <a:cxn ang="0">
                <a:pos x="connsiteX0" y="connsiteY0"/>
              </a:cxn>
              <a:cxn ang="0">
                <a:pos x="connsiteX1" y="connsiteY1"/>
              </a:cxn>
              <a:cxn ang="0">
                <a:pos x="connsiteX2" y="connsiteY2"/>
              </a:cxn>
            </a:cxnLst>
            <a:rect l="l" t="t" r="r" b="b"/>
            <a:pathLst>
              <a:path w="1401301" h="900000">
                <a:moveTo>
                  <a:pt x="0" y="900000"/>
                </a:moveTo>
                <a:lnTo>
                  <a:pt x="0" y="0"/>
                </a:lnTo>
                <a:lnTo>
                  <a:pt x="1401301" y="0"/>
                </a:lnTo>
              </a:path>
            </a:pathLst>
          </a:custGeom>
          <a:noFill/>
          <a:ln w="19050" algn="ctr">
            <a:solidFill>
              <a:srgbClr val="E54E6D"/>
            </a:solidFill>
            <a:miter lim="800000"/>
            <a:headEnd/>
            <a:tailEnd/>
          </a:ln>
          <a:extLst>
            <a:ext uri="{909E8E84-426E-40DD-AFC4-6F175D3DCCD1}">
              <a14:hiddenFill xmlns:a14="http://schemas.microsoft.com/office/drawing/2010/main">
                <a:solidFill>
                  <a:schemeClr val="accent3"/>
                </a:solidFill>
              </a14:hiddenFill>
            </a:ext>
          </a:extLst>
        </p:spPr>
        <p:txBody>
          <a:bodyPr wrap="square" lIns="77712" tIns="77712" rIns="0" bIns="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6000"/>
              </a:lnSpc>
              <a:buFont typeface="Wingdings 2" pitchFamily="18" charset="2"/>
              <a:buNone/>
            </a:pPr>
            <a:endParaRPr lang="es-ES_tradnl" sz="1187" dirty="0">
              <a:latin typeface="+mj-lt"/>
            </a:endParaRPr>
          </a:p>
        </p:txBody>
      </p:sp>
      <p:sp>
        <p:nvSpPr>
          <p:cNvPr id="42" name="Rectangle 18">
            <a:extLst>
              <a:ext uri="{FF2B5EF4-FFF2-40B4-BE49-F238E27FC236}">
                <a16:creationId xmlns:a16="http://schemas.microsoft.com/office/drawing/2014/main" id="{B9BC0A77-C244-402E-8B3F-8FB1A3C90DA3}"/>
              </a:ext>
            </a:extLst>
          </p:cNvPr>
          <p:cNvSpPr/>
          <p:nvPr/>
        </p:nvSpPr>
        <p:spPr bwMode="gray">
          <a:xfrm flipH="1" flipV="1">
            <a:off x="277812" y="6149039"/>
            <a:ext cx="2187918" cy="870094"/>
          </a:xfrm>
          <a:custGeom>
            <a:avLst/>
            <a:gdLst>
              <a:gd name="connsiteX0" fmla="*/ 0 w 1401301"/>
              <a:gd name="connsiteY0" fmla="*/ 0 h 900000"/>
              <a:gd name="connsiteX1" fmla="*/ 1401301 w 1401301"/>
              <a:gd name="connsiteY1" fmla="*/ 0 h 900000"/>
              <a:gd name="connsiteX2" fmla="*/ 1401301 w 1401301"/>
              <a:gd name="connsiteY2" fmla="*/ 900000 h 900000"/>
              <a:gd name="connsiteX3" fmla="*/ 0 w 1401301"/>
              <a:gd name="connsiteY3" fmla="*/ 900000 h 900000"/>
              <a:gd name="connsiteX4" fmla="*/ 0 w 1401301"/>
              <a:gd name="connsiteY4" fmla="*/ 0 h 900000"/>
              <a:gd name="connsiteX0" fmla="*/ 1401301 w 1492741"/>
              <a:gd name="connsiteY0" fmla="*/ 900000 h 991440"/>
              <a:gd name="connsiteX1" fmla="*/ 0 w 1492741"/>
              <a:gd name="connsiteY1" fmla="*/ 900000 h 991440"/>
              <a:gd name="connsiteX2" fmla="*/ 0 w 1492741"/>
              <a:gd name="connsiteY2" fmla="*/ 0 h 991440"/>
              <a:gd name="connsiteX3" fmla="*/ 1401301 w 1492741"/>
              <a:gd name="connsiteY3" fmla="*/ 0 h 991440"/>
              <a:gd name="connsiteX4" fmla="*/ 1492741 w 1492741"/>
              <a:gd name="connsiteY4" fmla="*/ 991440 h 991440"/>
              <a:gd name="connsiteX0" fmla="*/ 0 w 1492741"/>
              <a:gd name="connsiteY0" fmla="*/ 900000 h 991440"/>
              <a:gd name="connsiteX1" fmla="*/ 0 w 1492741"/>
              <a:gd name="connsiteY1" fmla="*/ 0 h 991440"/>
              <a:gd name="connsiteX2" fmla="*/ 1401301 w 1492741"/>
              <a:gd name="connsiteY2" fmla="*/ 0 h 991440"/>
              <a:gd name="connsiteX3" fmla="*/ 1492741 w 1492741"/>
              <a:gd name="connsiteY3" fmla="*/ 991440 h 991440"/>
              <a:gd name="connsiteX0" fmla="*/ 0 w 1401301"/>
              <a:gd name="connsiteY0" fmla="*/ 900000 h 900000"/>
              <a:gd name="connsiteX1" fmla="*/ 0 w 1401301"/>
              <a:gd name="connsiteY1" fmla="*/ 0 h 900000"/>
              <a:gd name="connsiteX2" fmla="*/ 1401301 w 1401301"/>
              <a:gd name="connsiteY2" fmla="*/ 0 h 900000"/>
            </a:gdLst>
            <a:ahLst/>
            <a:cxnLst>
              <a:cxn ang="0">
                <a:pos x="connsiteX0" y="connsiteY0"/>
              </a:cxn>
              <a:cxn ang="0">
                <a:pos x="connsiteX1" y="connsiteY1"/>
              </a:cxn>
              <a:cxn ang="0">
                <a:pos x="connsiteX2" y="connsiteY2"/>
              </a:cxn>
            </a:cxnLst>
            <a:rect l="l" t="t" r="r" b="b"/>
            <a:pathLst>
              <a:path w="1401301" h="900000">
                <a:moveTo>
                  <a:pt x="0" y="900000"/>
                </a:moveTo>
                <a:lnTo>
                  <a:pt x="0" y="0"/>
                </a:lnTo>
                <a:lnTo>
                  <a:pt x="1401301" y="0"/>
                </a:lnTo>
              </a:path>
            </a:pathLst>
          </a:custGeom>
          <a:noFill/>
          <a:ln w="19050" algn="ctr">
            <a:solidFill>
              <a:schemeClr val="accent6">
                <a:lumMod val="75000"/>
              </a:schemeClr>
            </a:solidFill>
            <a:miter lim="800000"/>
            <a:headEnd/>
            <a:tailEnd/>
          </a:ln>
          <a:extLst>
            <a:ext uri="{909E8E84-426E-40DD-AFC4-6F175D3DCCD1}">
              <a14:hiddenFill xmlns:a14="http://schemas.microsoft.com/office/drawing/2010/main">
                <a:solidFill>
                  <a:schemeClr val="accent3"/>
                </a:solidFill>
              </a14:hiddenFill>
            </a:ext>
          </a:extLst>
        </p:spPr>
        <p:txBody>
          <a:bodyPr wrap="square" lIns="77712" tIns="77712" rIns="0" bIns="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6000"/>
              </a:lnSpc>
              <a:buFont typeface="Wingdings 2" pitchFamily="18" charset="2"/>
              <a:buNone/>
            </a:pPr>
            <a:endParaRPr lang="es-ES_tradnl" sz="1187" dirty="0">
              <a:latin typeface="+mj-lt"/>
            </a:endParaRPr>
          </a:p>
        </p:txBody>
      </p:sp>
      <p:sp>
        <p:nvSpPr>
          <p:cNvPr id="43" name="Rectangle 18">
            <a:extLst>
              <a:ext uri="{FF2B5EF4-FFF2-40B4-BE49-F238E27FC236}">
                <a16:creationId xmlns:a16="http://schemas.microsoft.com/office/drawing/2014/main" id="{B3251468-88D2-4528-8E22-7612EF89F2DC}"/>
              </a:ext>
            </a:extLst>
          </p:cNvPr>
          <p:cNvSpPr/>
          <p:nvPr/>
        </p:nvSpPr>
        <p:spPr bwMode="gray">
          <a:xfrm flipH="1">
            <a:off x="357370" y="4589119"/>
            <a:ext cx="2520000" cy="504000"/>
          </a:xfrm>
          <a:custGeom>
            <a:avLst/>
            <a:gdLst>
              <a:gd name="connsiteX0" fmla="*/ 0 w 1401301"/>
              <a:gd name="connsiteY0" fmla="*/ 0 h 900000"/>
              <a:gd name="connsiteX1" fmla="*/ 1401301 w 1401301"/>
              <a:gd name="connsiteY1" fmla="*/ 0 h 900000"/>
              <a:gd name="connsiteX2" fmla="*/ 1401301 w 1401301"/>
              <a:gd name="connsiteY2" fmla="*/ 900000 h 900000"/>
              <a:gd name="connsiteX3" fmla="*/ 0 w 1401301"/>
              <a:gd name="connsiteY3" fmla="*/ 900000 h 900000"/>
              <a:gd name="connsiteX4" fmla="*/ 0 w 1401301"/>
              <a:gd name="connsiteY4" fmla="*/ 0 h 900000"/>
              <a:gd name="connsiteX0" fmla="*/ 1401301 w 1492741"/>
              <a:gd name="connsiteY0" fmla="*/ 900000 h 991440"/>
              <a:gd name="connsiteX1" fmla="*/ 0 w 1492741"/>
              <a:gd name="connsiteY1" fmla="*/ 900000 h 991440"/>
              <a:gd name="connsiteX2" fmla="*/ 0 w 1492741"/>
              <a:gd name="connsiteY2" fmla="*/ 0 h 991440"/>
              <a:gd name="connsiteX3" fmla="*/ 1401301 w 1492741"/>
              <a:gd name="connsiteY3" fmla="*/ 0 h 991440"/>
              <a:gd name="connsiteX4" fmla="*/ 1492741 w 1492741"/>
              <a:gd name="connsiteY4" fmla="*/ 991440 h 991440"/>
              <a:gd name="connsiteX0" fmla="*/ 0 w 1492741"/>
              <a:gd name="connsiteY0" fmla="*/ 900000 h 991440"/>
              <a:gd name="connsiteX1" fmla="*/ 0 w 1492741"/>
              <a:gd name="connsiteY1" fmla="*/ 0 h 991440"/>
              <a:gd name="connsiteX2" fmla="*/ 1401301 w 1492741"/>
              <a:gd name="connsiteY2" fmla="*/ 0 h 991440"/>
              <a:gd name="connsiteX3" fmla="*/ 1492741 w 1492741"/>
              <a:gd name="connsiteY3" fmla="*/ 991440 h 991440"/>
              <a:gd name="connsiteX0" fmla="*/ 0 w 1401301"/>
              <a:gd name="connsiteY0" fmla="*/ 900000 h 900000"/>
              <a:gd name="connsiteX1" fmla="*/ 0 w 1401301"/>
              <a:gd name="connsiteY1" fmla="*/ 0 h 900000"/>
              <a:gd name="connsiteX2" fmla="*/ 1401301 w 1401301"/>
              <a:gd name="connsiteY2" fmla="*/ 0 h 900000"/>
            </a:gdLst>
            <a:ahLst/>
            <a:cxnLst>
              <a:cxn ang="0">
                <a:pos x="connsiteX0" y="connsiteY0"/>
              </a:cxn>
              <a:cxn ang="0">
                <a:pos x="connsiteX1" y="connsiteY1"/>
              </a:cxn>
              <a:cxn ang="0">
                <a:pos x="connsiteX2" y="connsiteY2"/>
              </a:cxn>
            </a:cxnLst>
            <a:rect l="l" t="t" r="r" b="b"/>
            <a:pathLst>
              <a:path w="1401301" h="900000">
                <a:moveTo>
                  <a:pt x="0" y="900000"/>
                </a:moveTo>
                <a:lnTo>
                  <a:pt x="0" y="0"/>
                </a:lnTo>
                <a:lnTo>
                  <a:pt x="1401301" y="0"/>
                </a:lnTo>
              </a:path>
            </a:pathLst>
          </a:custGeom>
          <a:noFill/>
          <a:ln w="19050" algn="ctr">
            <a:solidFill>
              <a:schemeClr val="accent5">
                <a:lumMod val="75000"/>
              </a:schemeClr>
            </a:solidFill>
            <a:miter lim="800000"/>
            <a:headEnd/>
            <a:tailEnd/>
          </a:ln>
          <a:extLst>
            <a:ext uri="{909E8E84-426E-40DD-AFC4-6F175D3DCCD1}">
              <a14:hiddenFill xmlns:a14="http://schemas.microsoft.com/office/drawing/2010/main">
                <a:solidFill>
                  <a:schemeClr val="accent3"/>
                </a:solidFill>
              </a14:hiddenFill>
            </a:ext>
          </a:extLst>
        </p:spPr>
        <p:txBody>
          <a:bodyPr wrap="square" lIns="77712" tIns="77712" rIns="0" bIns="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6000"/>
              </a:lnSpc>
              <a:buFont typeface="Wingdings 2" pitchFamily="18" charset="2"/>
              <a:buNone/>
            </a:pPr>
            <a:endParaRPr lang="es-ES_tradnl" sz="1187" dirty="0">
              <a:solidFill>
                <a:schemeClr val="accent1">
                  <a:lumMod val="50000"/>
                </a:schemeClr>
              </a:solidFill>
              <a:latin typeface="+mj-lt"/>
            </a:endParaRPr>
          </a:p>
        </p:txBody>
      </p:sp>
      <p:sp>
        <p:nvSpPr>
          <p:cNvPr id="44" name="TextBox 1">
            <a:extLst>
              <a:ext uri="{FF2B5EF4-FFF2-40B4-BE49-F238E27FC236}">
                <a16:creationId xmlns:a16="http://schemas.microsoft.com/office/drawing/2014/main" id="{82006E85-46C3-4BDE-9527-96DCF2200216}"/>
              </a:ext>
            </a:extLst>
          </p:cNvPr>
          <p:cNvSpPr txBox="1"/>
          <p:nvPr/>
        </p:nvSpPr>
        <p:spPr>
          <a:xfrm>
            <a:off x="5066148" y="4286211"/>
            <a:ext cx="1422184" cy="338554"/>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_tradnl" sz="1600" b="1" dirty="0">
                <a:solidFill>
                  <a:schemeClr val="accent1">
                    <a:lumMod val="20000"/>
                    <a:lumOff val="80000"/>
                  </a:schemeClr>
                </a:solidFill>
                <a:latin typeface="IBM Plex Sans Condensed Light" panose="020B0406050203000203"/>
              </a:rPr>
              <a:t>3</a:t>
            </a:r>
            <a:r>
              <a:rPr lang="es-ES_tradnl" sz="1200" b="1" dirty="0">
                <a:latin typeface="IBM Plex Sans Condensed Light" panose="020B0406050203000203"/>
              </a:rPr>
              <a:t> </a:t>
            </a:r>
            <a:r>
              <a:rPr lang="es-ES_tradnl" sz="1200" b="1" dirty="0">
                <a:solidFill>
                  <a:schemeClr val="accent1">
                    <a:lumMod val="20000"/>
                    <a:lumOff val="80000"/>
                  </a:schemeClr>
                </a:solidFill>
                <a:latin typeface="IBM Plex Sans Condensed Light" panose="020B0406050203000203"/>
              </a:rPr>
              <a:t>Salud y Bienestar</a:t>
            </a:r>
            <a:endParaRPr lang="es-ES" sz="1200" b="1" dirty="0">
              <a:solidFill>
                <a:schemeClr val="accent1">
                  <a:lumMod val="20000"/>
                  <a:lumOff val="80000"/>
                </a:schemeClr>
              </a:solidFill>
              <a:latin typeface="IBM Plex Sans Condensed Light" panose="020B0406050203000203"/>
            </a:endParaRPr>
          </a:p>
        </p:txBody>
      </p:sp>
      <p:sp>
        <p:nvSpPr>
          <p:cNvPr id="45" name="TextBox 24">
            <a:extLst>
              <a:ext uri="{FF2B5EF4-FFF2-40B4-BE49-F238E27FC236}">
                <a16:creationId xmlns:a16="http://schemas.microsoft.com/office/drawing/2014/main" id="{EBB85879-73DE-44B8-8C60-30E72843D503}"/>
              </a:ext>
            </a:extLst>
          </p:cNvPr>
          <p:cNvSpPr txBox="1"/>
          <p:nvPr/>
        </p:nvSpPr>
        <p:spPr>
          <a:xfrm>
            <a:off x="4941804" y="5420886"/>
            <a:ext cx="1678729" cy="338554"/>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_tradnl" sz="1600" b="1" dirty="0">
                <a:solidFill>
                  <a:schemeClr val="accent1">
                    <a:lumMod val="20000"/>
                    <a:lumOff val="80000"/>
                  </a:schemeClr>
                </a:solidFill>
                <a:latin typeface="IBM Plex Sans Condensed Light" panose="020B0406050203000203"/>
              </a:rPr>
              <a:t>4</a:t>
            </a:r>
            <a:r>
              <a:rPr lang="es-ES_tradnl" sz="1200" b="1" dirty="0">
                <a:latin typeface="IBM Plex Sans Condensed Light" panose="020B0406050203000203"/>
              </a:rPr>
              <a:t> </a:t>
            </a:r>
            <a:r>
              <a:rPr lang="es-ES_tradnl" sz="1200" b="1" dirty="0">
                <a:solidFill>
                  <a:schemeClr val="accent1">
                    <a:lumMod val="20000"/>
                    <a:lumOff val="80000"/>
                  </a:schemeClr>
                </a:solidFill>
                <a:latin typeface="IBM Plex Sans Condensed Light" panose="020B0406050203000203"/>
              </a:rPr>
              <a:t>Educación de Calidad</a:t>
            </a:r>
            <a:endParaRPr lang="es-ES" sz="1200" b="1" dirty="0">
              <a:solidFill>
                <a:schemeClr val="accent1">
                  <a:lumMod val="20000"/>
                  <a:lumOff val="80000"/>
                </a:schemeClr>
              </a:solidFill>
              <a:latin typeface="IBM Plex Sans Condensed Light" panose="020B0406050203000203"/>
            </a:endParaRPr>
          </a:p>
        </p:txBody>
      </p:sp>
      <p:sp>
        <p:nvSpPr>
          <p:cNvPr id="46" name="TextBox 25">
            <a:extLst>
              <a:ext uri="{FF2B5EF4-FFF2-40B4-BE49-F238E27FC236}">
                <a16:creationId xmlns:a16="http://schemas.microsoft.com/office/drawing/2014/main" id="{83F54EDA-CB1E-49DD-9095-B5DD5105C3A4}"/>
              </a:ext>
            </a:extLst>
          </p:cNvPr>
          <p:cNvSpPr txBox="1"/>
          <p:nvPr/>
        </p:nvSpPr>
        <p:spPr>
          <a:xfrm>
            <a:off x="5106542" y="6642496"/>
            <a:ext cx="1591846" cy="338554"/>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_tradnl" sz="1600" b="1" dirty="0">
                <a:solidFill>
                  <a:schemeClr val="accent1">
                    <a:lumMod val="20000"/>
                    <a:lumOff val="80000"/>
                  </a:schemeClr>
                </a:solidFill>
                <a:latin typeface="IBM Plex Sans Condensed Light" panose="020B0406050203000203"/>
              </a:rPr>
              <a:t>5</a:t>
            </a:r>
            <a:r>
              <a:rPr lang="es-ES_tradnl" sz="1600" b="1" dirty="0">
                <a:latin typeface="IBM Plex Sans Condensed Light" panose="020B0406050203000203"/>
              </a:rPr>
              <a:t> </a:t>
            </a:r>
            <a:r>
              <a:rPr lang="es-ES_tradnl" sz="1200" b="1" dirty="0">
                <a:solidFill>
                  <a:schemeClr val="accent1">
                    <a:lumMod val="20000"/>
                    <a:lumOff val="80000"/>
                  </a:schemeClr>
                </a:solidFill>
                <a:latin typeface="IBM Plex Sans Condensed Light" panose="020B0406050203000203"/>
              </a:rPr>
              <a:t>Igualdad de Género</a:t>
            </a:r>
            <a:endParaRPr lang="es-ES" sz="1200" b="1" dirty="0">
              <a:solidFill>
                <a:schemeClr val="accent1">
                  <a:lumMod val="20000"/>
                  <a:lumOff val="80000"/>
                </a:schemeClr>
              </a:solidFill>
              <a:latin typeface="IBM Plex Sans Condensed Light" panose="020B0406050203000203"/>
            </a:endParaRPr>
          </a:p>
        </p:txBody>
      </p:sp>
      <p:sp>
        <p:nvSpPr>
          <p:cNvPr id="47" name="TextBox 26">
            <a:extLst>
              <a:ext uri="{FF2B5EF4-FFF2-40B4-BE49-F238E27FC236}">
                <a16:creationId xmlns:a16="http://schemas.microsoft.com/office/drawing/2014/main" id="{AB59BFE3-CEEA-4F14-B085-14472A5D8BCD}"/>
              </a:ext>
            </a:extLst>
          </p:cNvPr>
          <p:cNvSpPr txBox="1"/>
          <p:nvPr/>
        </p:nvSpPr>
        <p:spPr>
          <a:xfrm>
            <a:off x="3660046" y="7768043"/>
            <a:ext cx="3042816"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_tradnl" sz="1600" b="1" dirty="0">
                <a:solidFill>
                  <a:schemeClr val="accent1">
                    <a:lumMod val="20000"/>
                    <a:lumOff val="80000"/>
                  </a:schemeClr>
                </a:solidFill>
                <a:latin typeface="IBM Plex Sans Condensed Light" panose="020B0406050203000203"/>
              </a:rPr>
              <a:t>8</a:t>
            </a:r>
            <a:r>
              <a:rPr lang="es-ES_tradnl" sz="1200" b="1" dirty="0">
                <a:solidFill>
                  <a:srgbClr val="C00000"/>
                </a:solidFill>
                <a:latin typeface="IBM Plex Sans Condensed Light" panose="020B0406050203000203"/>
              </a:rPr>
              <a:t> </a:t>
            </a:r>
            <a:r>
              <a:rPr lang="es-ES_tradnl" sz="1200" b="1" dirty="0">
                <a:solidFill>
                  <a:schemeClr val="accent1">
                    <a:lumMod val="20000"/>
                    <a:lumOff val="80000"/>
                  </a:schemeClr>
                </a:solidFill>
                <a:latin typeface="IBM Plex Sans Condensed Light" panose="020B0406050203000203"/>
              </a:rPr>
              <a:t>Trabajo decente y crecimiento económico</a:t>
            </a:r>
            <a:endParaRPr lang="es-ES" sz="1200" b="1" dirty="0">
              <a:solidFill>
                <a:schemeClr val="accent1">
                  <a:lumMod val="20000"/>
                  <a:lumOff val="80000"/>
                </a:schemeClr>
              </a:solidFill>
              <a:latin typeface="IBM Plex Sans Condensed Light" panose="020B0406050203000203"/>
            </a:endParaRPr>
          </a:p>
        </p:txBody>
      </p:sp>
      <p:sp>
        <p:nvSpPr>
          <p:cNvPr id="48" name="TextBox 27">
            <a:extLst>
              <a:ext uri="{FF2B5EF4-FFF2-40B4-BE49-F238E27FC236}">
                <a16:creationId xmlns:a16="http://schemas.microsoft.com/office/drawing/2014/main" id="{C2E89288-AEB2-4FF4-832B-8714881BCD53}"/>
              </a:ext>
            </a:extLst>
          </p:cNvPr>
          <p:cNvSpPr txBox="1"/>
          <p:nvPr/>
        </p:nvSpPr>
        <p:spPr>
          <a:xfrm>
            <a:off x="217197" y="6021819"/>
            <a:ext cx="1646463"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_tradnl" sz="1600" b="1" dirty="0">
                <a:solidFill>
                  <a:schemeClr val="accent1">
                    <a:lumMod val="20000"/>
                    <a:lumOff val="80000"/>
                  </a:schemeClr>
                </a:solidFill>
                <a:latin typeface="IBM Plex Sans Condensed Light" panose="020B0406050203000203"/>
              </a:rPr>
              <a:t>13</a:t>
            </a:r>
            <a:r>
              <a:rPr lang="es-ES_tradnl" sz="1200" b="1" dirty="0">
                <a:solidFill>
                  <a:schemeClr val="accent1">
                    <a:lumMod val="20000"/>
                    <a:lumOff val="80000"/>
                  </a:schemeClr>
                </a:solidFill>
                <a:latin typeface="IBM Plex Sans Condensed Light" panose="020B0406050203000203"/>
              </a:rPr>
              <a:t> Acción por el Clima</a:t>
            </a:r>
            <a:endParaRPr lang="es-ES" sz="1200" b="1" dirty="0">
              <a:solidFill>
                <a:schemeClr val="accent1">
                  <a:lumMod val="20000"/>
                  <a:lumOff val="80000"/>
                </a:schemeClr>
              </a:solidFill>
              <a:latin typeface="IBM Plex Sans Condensed Light" panose="020B0406050203000203"/>
            </a:endParaRPr>
          </a:p>
        </p:txBody>
      </p:sp>
      <p:sp>
        <p:nvSpPr>
          <p:cNvPr id="49" name="TextBox 28">
            <a:extLst>
              <a:ext uri="{FF2B5EF4-FFF2-40B4-BE49-F238E27FC236}">
                <a16:creationId xmlns:a16="http://schemas.microsoft.com/office/drawing/2014/main" id="{902371AA-B6B7-4F29-B676-CA0AF8CEBAB9}"/>
              </a:ext>
            </a:extLst>
          </p:cNvPr>
          <p:cNvSpPr txBox="1"/>
          <p:nvPr/>
        </p:nvSpPr>
        <p:spPr>
          <a:xfrm>
            <a:off x="233132" y="7347890"/>
            <a:ext cx="2436417"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_tradnl" sz="1600" b="1" dirty="0">
                <a:solidFill>
                  <a:schemeClr val="accent1">
                    <a:lumMod val="20000"/>
                    <a:lumOff val="80000"/>
                  </a:schemeClr>
                </a:solidFill>
                <a:latin typeface="IBM Plex Sans Condensed Light" panose="020B0406050203000203"/>
              </a:rPr>
              <a:t>10</a:t>
            </a:r>
            <a:r>
              <a:rPr lang="es-ES_tradnl" sz="1200" b="1" dirty="0">
                <a:latin typeface="IBM Plex Sans Condensed Light" panose="020B0406050203000203"/>
              </a:rPr>
              <a:t> </a:t>
            </a:r>
            <a:r>
              <a:rPr lang="es-ES_tradnl" sz="1200" b="1" dirty="0">
                <a:solidFill>
                  <a:schemeClr val="accent1">
                    <a:lumMod val="20000"/>
                    <a:lumOff val="80000"/>
                  </a:schemeClr>
                </a:solidFill>
                <a:latin typeface="IBM Plex Sans Condensed Light" panose="020B0406050203000203"/>
              </a:rPr>
              <a:t>Reducción de las desigualdades</a:t>
            </a:r>
            <a:endParaRPr lang="es-ES" sz="1200" b="1" dirty="0">
              <a:solidFill>
                <a:schemeClr val="accent1">
                  <a:lumMod val="20000"/>
                  <a:lumOff val="80000"/>
                </a:schemeClr>
              </a:solidFill>
              <a:latin typeface="IBM Plex Sans Condensed Light" panose="020B0406050203000203"/>
            </a:endParaRPr>
          </a:p>
        </p:txBody>
      </p:sp>
      <p:sp>
        <p:nvSpPr>
          <p:cNvPr id="50" name="TextBox 29">
            <a:extLst>
              <a:ext uri="{FF2B5EF4-FFF2-40B4-BE49-F238E27FC236}">
                <a16:creationId xmlns:a16="http://schemas.microsoft.com/office/drawing/2014/main" id="{50C93D9B-9EE6-4C00-9761-69D3E66222CC}"/>
              </a:ext>
            </a:extLst>
          </p:cNvPr>
          <p:cNvSpPr txBox="1"/>
          <p:nvPr/>
        </p:nvSpPr>
        <p:spPr>
          <a:xfrm>
            <a:off x="270057" y="4286211"/>
            <a:ext cx="2628084" cy="33855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_tradnl" sz="1600" b="1" dirty="0">
                <a:solidFill>
                  <a:schemeClr val="accent1">
                    <a:lumMod val="20000"/>
                    <a:lumOff val="80000"/>
                  </a:schemeClr>
                </a:solidFill>
                <a:latin typeface="IBM Plex Sans Condensed Light" panose="020B0406050203000203"/>
              </a:rPr>
              <a:t>16</a:t>
            </a:r>
            <a:r>
              <a:rPr lang="es-ES_tradnl" sz="1200" b="1" dirty="0">
                <a:solidFill>
                  <a:schemeClr val="accent1">
                    <a:lumMod val="20000"/>
                    <a:lumOff val="80000"/>
                  </a:schemeClr>
                </a:solidFill>
                <a:latin typeface="IBM Plex Sans Condensed Light" panose="020B0406050203000203"/>
              </a:rPr>
              <a:t> Paz, Justicia e Instituciones Sólidas</a:t>
            </a:r>
            <a:endParaRPr lang="es-ES" sz="1200" b="1" dirty="0">
              <a:solidFill>
                <a:schemeClr val="accent1">
                  <a:lumMod val="20000"/>
                  <a:lumOff val="80000"/>
                </a:schemeClr>
              </a:solidFill>
              <a:latin typeface="IBM Plex Sans Condensed Light" panose="020B0406050203000203"/>
            </a:endParaRPr>
          </a:p>
        </p:txBody>
      </p:sp>
      <p:sp>
        <p:nvSpPr>
          <p:cNvPr id="51" name="Rectangle 50">
            <a:extLst>
              <a:ext uri="{FF2B5EF4-FFF2-40B4-BE49-F238E27FC236}">
                <a16:creationId xmlns:a16="http://schemas.microsoft.com/office/drawing/2014/main" id="{C59F4119-C49F-4718-9B51-DC7F098B4000}"/>
              </a:ext>
            </a:extLst>
          </p:cNvPr>
          <p:cNvSpPr/>
          <p:nvPr/>
        </p:nvSpPr>
        <p:spPr>
          <a:xfrm>
            <a:off x="300741" y="4610643"/>
            <a:ext cx="2444288" cy="707886"/>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1000" dirty="0">
                <a:solidFill>
                  <a:schemeClr val="accent1">
                    <a:lumMod val="20000"/>
                    <a:lumOff val="80000"/>
                  </a:schemeClr>
                </a:solidFill>
                <a:latin typeface="IBM Plex Sans Condensed Light" panose="020B0406050203000203" pitchFamily="34" charset="77"/>
              </a:rPr>
              <a:t>Un </a:t>
            </a:r>
            <a:r>
              <a:rPr lang="es-ES" sz="1000" dirty="0">
                <a:solidFill>
                  <a:srgbClr val="00B0F0"/>
                </a:solidFill>
                <a:latin typeface="IBM Plex Sans Condensed Light" panose="020B0406050203000203" pitchFamily="34" charset="77"/>
              </a:rPr>
              <a:t>63,8% </a:t>
            </a:r>
            <a:r>
              <a:rPr lang="es-ES" sz="1000" dirty="0">
                <a:solidFill>
                  <a:schemeClr val="accent1">
                    <a:lumMod val="20000"/>
                    <a:lumOff val="80000"/>
                  </a:schemeClr>
                </a:solidFill>
                <a:latin typeface="IBM Plex Sans Condensed Light" panose="020B0406050203000203" pitchFamily="34" charset="77"/>
              </a:rPr>
              <a:t>de encuestados señala que la diversidad de programas e informativos ayuda a tener una visión más plural de la sociedad </a:t>
            </a:r>
            <a:endParaRPr lang="es-ES" sz="1000" dirty="0">
              <a:solidFill>
                <a:schemeClr val="accent1">
                  <a:lumMod val="20000"/>
                  <a:lumOff val="80000"/>
                </a:schemeClr>
              </a:solidFill>
            </a:endParaRPr>
          </a:p>
        </p:txBody>
      </p:sp>
      <p:sp>
        <p:nvSpPr>
          <p:cNvPr id="52" name="Rectangle 51">
            <a:extLst>
              <a:ext uri="{FF2B5EF4-FFF2-40B4-BE49-F238E27FC236}">
                <a16:creationId xmlns:a16="http://schemas.microsoft.com/office/drawing/2014/main" id="{64C34F39-C059-4A17-92FA-61205DD6D7D6}"/>
              </a:ext>
            </a:extLst>
          </p:cNvPr>
          <p:cNvSpPr/>
          <p:nvPr/>
        </p:nvSpPr>
        <p:spPr>
          <a:xfrm>
            <a:off x="4360188" y="4592099"/>
            <a:ext cx="2237707" cy="707886"/>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sz="1000" dirty="0">
                <a:solidFill>
                  <a:schemeClr val="accent1">
                    <a:lumMod val="20000"/>
                    <a:lumOff val="80000"/>
                  </a:schemeClr>
                </a:solidFill>
                <a:latin typeface="IBM Plex Sans Condensed Light" panose="020B0406050203000203" pitchFamily="34" charset="77"/>
              </a:rPr>
              <a:t>El </a:t>
            </a:r>
            <a:r>
              <a:rPr lang="es-ES" sz="1000" dirty="0">
                <a:solidFill>
                  <a:srgbClr val="00B0F0"/>
                </a:solidFill>
                <a:latin typeface="IBM Plex Sans Condensed Light" panose="020B0406050203000203" pitchFamily="34" charset="77"/>
              </a:rPr>
              <a:t>66,3% </a:t>
            </a:r>
            <a:r>
              <a:rPr lang="es-ES" sz="1000" dirty="0">
                <a:solidFill>
                  <a:schemeClr val="accent1">
                    <a:lumMod val="20000"/>
                    <a:lumOff val="80000"/>
                  </a:schemeClr>
                </a:solidFill>
                <a:latin typeface="IBM Plex Sans Condensed Light" panose="020B0406050203000203" pitchFamily="34" charset="77"/>
              </a:rPr>
              <a:t>de los encuestados considera que la Televisión en Abierto es el medio que más campañas realiza que promueven hábitos de vida saludable</a:t>
            </a:r>
            <a:endParaRPr lang="es-ES" sz="1000" dirty="0">
              <a:solidFill>
                <a:schemeClr val="accent1">
                  <a:lumMod val="20000"/>
                  <a:lumOff val="80000"/>
                </a:schemeClr>
              </a:solidFill>
            </a:endParaRPr>
          </a:p>
        </p:txBody>
      </p:sp>
      <p:sp>
        <p:nvSpPr>
          <p:cNvPr id="53" name="Rectangle 52">
            <a:extLst>
              <a:ext uri="{FF2B5EF4-FFF2-40B4-BE49-F238E27FC236}">
                <a16:creationId xmlns:a16="http://schemas.microsoft.com/office/drawing/2014/main" id="{CD3EF21D-DDF4-4295-B7C5-034642C382CA}"/>
              </a:ext>
            </a:extLst>
          </p:cNvPr>
          <p:cNvSpPr/>
          <p:nvPr/>
        </p:nvSpPr>
        <p:spPr>
          <a:xfrm>
            <a:off x="4583043" y="5779115"/>
            <a:ext cx="2087161" cy="707886"/>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sz="1000" dirty="0">
                <a:solidFill>
                  <a:schemeClr val="accent1">
                    <a:lumMod val="20000"/>
                    <a:lumOff val="80000"/>
                  </a:schemeClr>
                </a:solidFill>
                <a:latin typeface="IBM Plex Sans Condensed Light" panose="020B0406050203000203" pitchFamily="34" charset="77"/>
              </a:rPr>
              <a:t>Casi </a:t>
            </a:r>
            <a:r>
              <a:rPr lang="es-ES" sz="1000" dirty="0">
                <a:solidFill>
                  <a:srgbClr val="00B0F0"/>
                </a:solidFill>
                <a:latin typeface="IBM Plex Sans Condensed Light" panose="020B0406050203000203" pitchFamily="34" charset="77"/>
              </a:rPr>
              <a:t>7 de cada 10 </a:t>
            </a:r>
            <a:r>
              <a:rPr lang="es-ES" sz="1000" dirty="0">
                <a:solidFill>
                  <a:schemeClr val="accent1">
                    <a:lumMod val="20000"/>
                    <a:lumOff val="80000"/>
                  </a:schemeClr>
                </a:solidFill>
                <a:latin typeface="IBM Plex Sans Condensed Light" panose="020B0406050203000203" pitchFamily="34" charset="77"/>
              </a:rPr>
              <a:t>españoles sitúa a la Televisión como el medio con mayor oferta de contenidos educativos</a:t>
            </a:r>
            <a:endParaRPr lang="es-ES" sz="1000" dirty="0">
              <a:solidFill>
                <a:schemeClr val="accent1">
                  <a:lumMod val="20000"/>
                  <a:lumOff val="80000"/>
                </a:schemeClr>
              </a:solidFill>
            </a:endParaRPr>
          </a:p>
        </p:txBody>
      </p:sp>
      <p:sp>
        <p:nvSpPr>
          <p:cNvPr id="54" name="Rectangle 53">
            <a:extLst>
              <a:ext uri="{FF2B5EF4-FFF2-40B4-BE49-F238E27FC236}">
                <a16:creationId xmlns:a16="http://schemas.microsoft.com/office/drawing/2014/main" id="{FB2E5724-15FD-48AA-9203-98EAB0C210FE}"/>
              </a:ext>
            </a:extLst>
          </p:cNvPr>
          <p:cNvSpPr/>
          <p:nvPr/>
        </p:nvSpPr>
        <p:spPr>
          <a:xfrm>
            <a:off x="4449452" y="6929953"/>
            <a:ext cx="2237706" cy="707886"/>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s-ES" sz="1000" dirty="0">
                <a:solidFill>
                  <a:schemeClr val="accent1">
                    <a:lumMod val="20000"/>
                    <a:lumOff val="80000"/>
                  </a:schemeClr>
                </a:solidFill>
                <a:latin typeface="IBM Plex Sans Condensed Light" panose="020B0406050203000203" pitchFamily="34" charset="77"/>
              </a:rPr>
              <a:t>Un </a:t>
            </a:r>
            <a:r>
              <a:rPr lang="es-ES" sz="1000" dirty="0">
                <a:solidFill>
                  <a:srgbClr val="00B0F0"/>
                </a:solidFill>
                <a:latin typeface="IBM Plex Sans Condensed Light" panose="020B0406050203000203" pitchFamily="34" charset="77"/>
              </a:rPr>
              <a:t>68,2%</a:t>
            </a:r>
            <a:r>
              <a:rPr lang="es-ES" sz="1000" dirty="0">
                <a:solidFill>
                  <a:schemeClr val="accent1">
                    <a:lumMod val="20000"/>
                    <a:lumOff val="80000"/>
                  </a:schemeClr>
                </a:solidFill>
                <a:latin typeface="IBM Plex Sans Condensed Light" panose="020B0406050203000203" pitchFamily="34" charset="77"/>
              </a:rPr>
              <a:t> considera que la Televisión es el medio que más informa y conciencia sobre la violencia de género, y es así para todos los targets</a:t>
            </a:r>
          </a:p>
        </p:txBody>
      </p:sp>
      <p:sp>
        <p:nvSpPr>
          <p:cNvPr id="55" name="Rectangle 54">
            <a:extLst>
              <a:ext uri="{FF2B5EF4-FFF2-40B4-BE49-F238E27FC236}">
                <a16:creationId xmlns:a16="http://schemas.microsoft.com/office/drawing/2014/main" id="{7BE1599B-DAE3-4DE5-8C06-964FBAF4CD1F}"/>
              </a:ext>
            </a:extLst>
          </p:cNvPr>
          <p:cNvSpPr/>
          <p:nvPr/>
        </p:nvSpPr>
        <p:spPr>
          <a:xfrm>
            <a:off x="229182" y="6332633"/>
            <a:ext cx="2216729" cy="707886"/>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1000" dirty="0">
                <a:solidFill>
                  <a:schemeClr val="accent1">
                    <a:lumMod val="20000"/>
                    <a:lumOff val="80000"/>
                  </a:schemeClr>
                </a:solidFill>
                <a:latin typeface="IBM Plex Sans Condensed Light" panose="020B0406050203000203" pitchFamily="34" charset="77"/>
              </a:rPr>
              <a:t>Casi </a:t>
            </a:r>
            <a:r>
              <a:rPr lang="es-ES" sz="1000" dirty="0">
                <a:solidFill>
                  <a:srgbClr val="00B0F0"/>
                </a:solidFill>
                <a:latin typeface="IBM Plex Sans Condensed Light" panose="020B0406050203000203" pitchFamily="34" charset="77"/>
              </a:rPr>
              <a:t>la mitad </a:t>
            </a:r>
            <a:r>
              <a:rPr lang="es-ES" sz="1000" dirty="0">
                <a:solidFill>
                  <a:schemeClr val="accent1">
                    <a:lumMod val="20000"/>
                    <a:lumOff val="80000"/>
                  </a:schemeClr>
                </a:solidFill>
                <a:latin typeface="IBM Plex Sans Condensed Light" panose="020B0406050203000203" pitchFamily="34" charset="77"/>
              </a:rPr>
              <a:t>de los encuestados está de acuerdo o muy de acuerdo en que la Televisión hace campaña activa contra el cambio climático</a:t>
            </a:r>
          </a:p>
        </p:txBody>
      </p:sp>
      <p:sp>
        <p:nvSpPr>
          <p:cNvPr id="56" name="Rectangle 55">
            <a:extLst>
              <a:ext uri="{FF2B5EF4-FFF2-40B4-BE49-F238E27FC236}">
                <a16:creationId xmlns:a16="http://schemas.microsoft.com/office/drawing/2014/main" id="{067B8CF9-BD12-4443-8C6D-C57B5EF2A35C}"/>
              </a:ext>
            </a:extLst>
          </p:cNvPr>
          <p:cNvSpPr/>
          <p:nvPr/>
        </p:nvSpPr>
        <p:spPr>
          <a:xfrm>
            <a:off x="237131" y="7632915"/>
            <a:ext cx="2612538" cy="553998"/>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1000" dirty="0">
                <a:solidFill>
                  <a:schemeClr val="accent1">
                    <a:lumMod val="20000"/>
                    <a:lumOff val="80000"/>
                  </a:schemeClr>
                </a:solidFill>
                <a:latin typeface="IBM Plex Sans Condensed Light" panose="020B0406050203000203" pitchFamily="34" charset="77"/>
              </a:rPr>
              <a:t>Casi </a:t>
            </a:r>
            <a:r>
              <a:rPr lang="es-ES" sz="1000" dirty="0">
                <a:solidFill>
                  <a:srgbClr val="00B0F0"/>
                </a:solidFill>
                <a:latin typeface="IBM Plex Sans Condensed Light" panose="020B0406050203000203" pitchFamily="34" charset="77"/>
              </a:rPr>
              <a:t>9 de cada 10 </a:t>
            </a:r>
            <a:r>
              <a:rPr lang="es-ES" sz="1000" dirty="0">
                <a:solidFill>
                  <a:schemeClr val="accent1">
                    <a:lumMod val="20000"/>
                    <a:lumOff val="80000"/>
                  </a:schemeClr>
                </a:solidFill>
                <a:latin typeface="IBM Plex Sans Condensed Light" panose="020B0406050203000203" pitchFamily="34" charset="77"/>
              </a:rPr>
              <a:t>agradece que exista una Televisión gratuita para garantizar a todas las personas el acceso a contenidos de calidad</a:t>
            </a:r>
          </a:p>
        </p:txBody>
      </p:sp>
      <p:sp>
        <p:nvSpPr>
          <p:cNvPr id="57" name="Rectangle 56">
            <a:extLst>
              <a:ext uri="{FF2B5EF4-FFF2-40B4-BE49-F238E27FC236}">
                <a16:creationId xmlns:a16="http://schemas.microsoft.com/office/drawing/2014/main" id="{62A5625E-D58F-4910-8111-D74C9079F9F2}"/>
              </a:ext>
            </a:extLst>
          </p:cNvPr>
          <p:cNvSpPr/>
          <p:nvPr/>
        </p:nvSpPr>
        <p:spPr>
          <a:xfrm>
            <a:off x="3768247" y="8021146"/>
            <a:ext cx="2891876" cy="553998"/>
          </a:xfrm>
          <a:prstGeom prst="rect">
            <a:avLst/>
          </a:prstGeom>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s-ES" sz="1000" dirty="0">
                <a:solidFill>
                  <a:schemeClr val="accent1">
                    <a:lumMod val="20000"/>
                    <a:lumOff val="80000"/>
                  </a:schemeClr>
                </a:solidFill>
                <a:latin typeface="IBM Plex Sans Condensed Light" panose="020B0406050203000203" pitchFamily="34" charset="77"/>
              </a:rPr>
              <a:t>El </a:t>
            </a:r>
            <a:r>
              <a:rPr lang="es-ES" sz="1000" dirty="0">
                <a:solidFill>
                  <a:srgbClr val="00B0F0"/>
                </a:solidFill>
                <a:latin typeface="IBM Plex Sans Condensed Light" panose="020B0406050203000203" pitchFamily="34" charset="77"/>
              </a:rPr>
              <a:t>78,5%</a:t>
            </a:r>
            <a:r>
              <a:rPr lang="es-ES" sz="1000" dirty="0">
                <a:solidFill>
                  <a:schemeClr val="accent1">
                    <a:lumMod val="20000"/>
                    <a:lumOff val="80000"/>
                  </a:schemeClr>
                </a:solidFill>
                <a:latin typeface="IBM Plex Sans Condensed Light" panose="020B0406050203000203" pitchFamily="34" charset="77"/>
              </a:rPr>
              <a:t> de los encuestados considera que es la Televisión gratuita en Abierto la que más se implica en la sociedad en la que difunde sus contenidos</a:t>
            </a:r>
            <a:endParaRPr lang="es-ES" sz="1000" dirty="0">
              <a:solidFill>
                <a:schemeClr val="accent1">
                  <a:lumMod val="20000"/>
                  <a:lumOff val="80000"/>
                </a:schemeClr>
              </a:solidFill>
            </a:endParaRPr>
          </a:p>
        </p:txBody>
      </p:sp>
      <p:pic>
        <p:nvPicPr>
          <p:cNvPr id="58" name="Picture 57" descr="A picture containing window&#10;&#10;Description automatically generated">
            <a:extLst>
              <a:ext uri="{FF2B5EF4-FFF2-40B4-BE49-F238E27FC236}">
                <a16:creationId xmlns:a16="http://schemas.microsoft.com/office/drawing/2014/main" id="{1FF34108-BDC2-4F10-B2D1-F900C4DDF8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88600" y="4957190"/>
            <a:ext cx="2216729" cy="2216729"/>
          </a:xfrm>
          <a:prstGeom prst="rect">
            <a:avLst/>
          </a:prstGeom>
        </p:spPr>
      </p:pic>
      <p:pic>
        <p:nvPicPr>
          <p:cNvPr id="59" name="Picture 58">
            <a:extLst>
              <a:ext uri="{FF2B5EF4-FFF2-40B4-BE49-F238E27FC236}">
                <a16:creationId xmlns:a16="http://schemas.microsoft.com/office/drawing/2014/main" id="{B902C2AF-EA61-4B5D-82BE-B42C51C0E236}"/>
              </a:ext>
            </a:extLst>
          </p:cNvPr>
          <p:cNvPicPr>
            <a:picLocks noChangeAspect="1"/>
          </p:cNvPicPr>
          <p:nvPr/>
        </p:nvPicPr>
        <p:blipFill>
          <a:blip r:embed="rId7"/>
          <a:stretch>
            <a:fillRect/>
          </a:stretch>
        </p:blipFill>
        <p:spPr>
          <a:xfrm>
            <a:off x="2167578" y="3796613"/>
            <a:ext cx="2567726" cy="369699"/>
          </a:xfrm>
          <a:prstGeom prst="rect">
            <a:avLst/>
          </a:prstGeom>
        </p:spPr>
      </p:pic>
      <p:sp>
        <p:nvSpPr>
          <p:cNvPr id="60" name="TextBox 18">
            <a:extLst>
              <a:ext uri="{FF2B5EF4-FFF2-40B4-BE49-F238E27FC236}">
                <a16:creationId xmlns:a16="http://schemas.microsoft.com/office/drawing/2014/main" id="{50E3232F-6791-45E7-BE45-83083A070034}"/>
              </a:ext>
            </a:extLst>
          </p:cNvPr>
          <p:cNvSpPr txBox="1"/>
          <p:nvPr/>
        </p:nvSpPr>
        <p:spPr>
          <a:xfrm>
            <a:off x="2942498" y="5748882"/>
            <a:ext cx="1112540" cy="6001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s-ES_tradnl" sz="1100" b="1" dirty="0">
                <a:solidFill>
                  <a:schemeClr val="bg1"/>
                </a:solidFill>
                <a:latin typeface="IBM Plex Sans Condensed Light" panose="020B0406050203000203" pitchFamily="34" charset="77"/>
              </a:rPr>
              <a:t>Barómetro de la Televisión en Abierto</a:t>
            </a:r>
          </a:p>
        </p:txBody>
      </p:sp>
      <p:sp>
        <p:nvSpPr>
          <p:cNvPr id="35" name="Content Placeholder 4">
            <a:extLst>
              <a:ext uri="{FF2B5EF4-FFF2-40B4-BE49-F238E27FC236}">
                <a16:creationId xmlns:a16="http://schemas.microsoft.com/office/drawing/2014/main" id="{65FFEA83-D1A1-4AC2-962A-5CE168BCCCFE}"/>
              </a:ext>
            </a:extLst>
          </p:cNvPr>
          <p:cNvSpPr>
            <a:spLocks noGrp="1"/>
          </p:cNvSpPr>
          <p:nvPr>
            <p:ph sz="half" idx="1"/>
          </p:nvPr>
        </p:nvSpPr>
        <p:spPr>
          <a:xfrm>
            <a:off x="447246" y="1354783"/>
            <a:ext cx="5915025" cy="2447344"/>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012" tIns="48007" rIns="96012" bIns="48007" numCol="1" rtlCol="0" anchor="t" anchorCtr="0" compatLnSpc="1">
            <a:prstTxWarp prst="textNoShape">
              <a:avLst/>
            </a:prstTxWarp>
            <a:noAutofit/>
          </a:bodyPr>
          <a:lstStyle/>
          <a:p>
            <a:pPr marL="0" indent="0" algn="just" fontAlgn="base">
              <a:lnSpc>
                <a:spcPct val="100000"/>
              </a:lnSpc>
              <a:spcBef>
                <a:spcPts val="924"/>
              </a:spcBef>
              <a:spcAft>
                <a:spcPct val="0"/>
              </a:spcAft>
              <a:buNone/>
            </a:pPr>
            <a:r>
              <a:rPr lang="es-ES" dirty="0"/>
              <a:t>En definitiva, en esta tercera edición del Barómetro, se vuelve a reconocer la </a:t>
            </a:r>
            <a:r>
              <a:rPr lang="es-ES" b="1" dirty="0"/>
              <a:t>fuerza de la Televisión en Abierto para sensibilizar e informar a la sociedad</a:t>
            </a:r>
            <a:r>
              <a:rPr lang="es-ES" dirty="0"/>
              <a:t>, impulsando el avance de la sociedad en el camino hacia el cumplimiento de los </a:t>
            </a:r>
            <a:r>
              <a:rPr lang="es-ES" b="1" dirty="0"/>
              <a:t>Objetivos de Desarrollo Sostenible de la Agenda 2030</a:t>
            </a:r>
            <a:r>
              <a:rPr lang="es-ES" dirty="0"/>
              <a:t>. </a:t>
            </a:r>
          </a:p>
          <a:p>
            <a:pPr algn="just" fontAlgn="base">
              <a:lnSpc>
                <a:spcPct val="100000"/>
              </a:lnSpc>
              <a:spcBef>
                <a:spcPts val="924"/>
              </a:spcBef>
              <a:spcAft>
                <a:spcPct val="0"/>
              </a:spcAft>
            </a:pPr>
            <a:r>
              <a:rPr lang="es-ES" dirty="0"/>
              <a:t>Sensibilizar, fomentando un crecimiento inclusivo, denunciando las desigualdades y aportando contenidos educativos de calidad.</a:t>
            </a:r>
          </a:p>
          <a:p>
            <a:pPr algn="just" fontAlgn="base">
              <a:lnSpc>
                <a:spcPct val="100000"/>
              </a:lnSpc>
              <a:spcBef>
                <a:spcPts val="924"/>
              </a:spcBef>
              <a:spcAft>
                <a:spcPct val="0"/>
              </a:spcAft>
            </a:pPr>
            <a:r>
              <a:rPr lang="es-ES" dirty="0"/>
              <a:t>Informar con rigor periodístico, en un contexto de creciente desinformación, y contribuyendo a generar una visión plural de la sociedad en pro de la convivencia social. </a:t>
            </a:r>
          </a:p>
          <a:p>
            <a:pPr marL="0" indent="0" algn="just" fontAlgn="base">
              <a:lnSpc>
                <a:spcPct val="100000"/>
              </a:lnSpc>
              <a:spcBef>
                <a:spcPts val="924"/>
              </a:spcBef>
              <a:spcAft>
                <a:spcPct val="0"/>
              </a:spcAft>
              <a:buNone/>
            </a:pPr>
            <a:r>
              <a:rPr lang="es-ES" dirty="0"/>
              <a:t>Un medio gratuito, accesible a todos los públicos, que es considerado como un bien de interés general por la sociedad, y que ayuda, con sus contenidos y campañas, a construir una sociedad respetuosa, diversa y comprometida con el desarrollo sostenible. </a:t>
            </a:r>
          </a:p>
          <a:p>
            <a:pPr marL="0" indent="0" algn="just" fontAlgn="base">
              <a:lnSpc>
                <a:spcPct val="100000"/>
              </a:lnSpc>
              <a:spcBef>
                <a:spcPts val="924"/>
              </a:spcBef>
              <a:spcAft>
                <a:spcPct val="0"/>
              </a:spcAft>
              <a:buNone/>
            </a:pPr>
            <a:r>
              <a:rPr lang="es-ES" dirty="0"/>
              <a:t>Todo ello se encuadra dentro de los Objetivos de Desarrollo Sostenible (ODS).</a:t>
            </a:r>
          </a:p>
        </p:txBody>
      </p:sp>
    </p:spTree>
    <p:extLst>
      <p:ext uri="{BB962C8B-B14F-4D97-AF65-F5344CB8AC3E}">
        <p14:creationId xmlns:p14="http://schemas.microsoft.com/office/powerpoint/2010/main" val="2249271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C34B5FD-E77D-4F1D-897A-484251B1308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98" imgH="499" progId="TCLayout.ActiveDocument.1">
                  <p:embed/>
                </p:oleObj>
              </mc:Choice>
              <mc:Fallback>
                <p:oleObj name="think-cell Slide" r:id="rId4" imgW="498" imgH="499" progId="TCLayout.ActiveDocument.1">
                  <p:embed/>
                  <p:pic>
                    <p:nvPicPr>
                      <p:cNvPr id="3" name="Object 2" hidden="1">
                        <a:extLst>
                          <a:ext uri="{FF2B5EF4-FFF2-40B4-BE49-F238E27FC236}">
                            <a16:creationId xmlns:a16="http://schemas.microsoft.com/office/drawing/2014/main" id="{AC34B5FD-E77D-4F1D-897A-484251B1308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D089A22C-FCDF-412F-9DBD-105F6C37E046}"/>
              </a:ext>
            </a:extLst>
          </p:cNvPr>
          <p:cNvSpPr/>
          <p:nvPr>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s-ES" sz="3600" dirty="0">
              <a:latin typeface="IBM Plex Sans Condensed Medium" panose="020B0606050203000203"/>
              <a:ea typeface="+mj-ea"/>
              <a:cs typeface="+mj-cs"/>
              <a:sym typeface="IBM Plex Sans Condensed Medium" panose="020B0606050203000203"/>
            </a:endParaRPr>
          </a:p>
        </p:txBody>
      </p:sp>
      <p:pic>
        <p:nvPicPr>
          <p:cNvPr id="11" name="Picture 10" descr="A person smiling for the camera&#10;&#10;Description automatically generated">
            <a:extLst>
              <a:ext uri="{FF2B5EF4-FFF2-40B4-BE49-F238E27FC236}">
                <a16:creationId xmlns:a16="http://schemas.microsoft.com/office/drawing/2014/main" id="{AA948813-F5D3-4CCD-86F7-B90780A1890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0622" t="2373"/>
          <a:stretch/>
        </p:blipFill>
        <p:spPr>
          <a:xfrm>
            <a:off x="804232" y="4488282"/>
            <a:ext cx="775907" cy="792000"/>
          </a:xfrm>
          <a:prstGeom prst="flowChartConnector">
            <a:avLst/>
          </a:prstGeom>
        </p:spPr>
      </p:pic>
      <p:sp>
        <p:nvSpPr>
          <p:cNvPr id="4" name="Title 3">
            <a:extLst>
              <a:ext uri="{FF2B5EF4-FFF2-40B4-BE49-F238E27FC236}">
                <a16:creationId xmlns:a16="http://schemas.microsoft.com/office/drawing/2014/main" id="{3FD104BD-E0C6-453C-8BFE-51D9390B9637}"/>
              </a:ext>
            </a:extLst>
          </p:cNvPr>
          <p:cNvSpPr>
            <a:spLocks noGrp="1"/>
          </p:cNvSpPr>
          <p:nvPr>
            <p:ph type="title"/>
          </p:nvPr>
        </p:nvSpPr>
        <p:spPr/>
        <p:txBody>
          <a:bodyPr>
            <a:noAutofit/>
          </a:bodyPr>
          <a:lstStyle/>
          <a:p>
            <a:r>
              <a:rPr lang="es-ES_tradnl" sz="3600" dirty="0">
                <a:solidFill>
                  <a:srgbClr val="3CB4B5"/>
                </a:solidFill>
              </a:rPr>
              <a:t>Contactos</a:t>
            </a:r>
            <a:endParaRPr lang="es-ES" sz="3600" dirty="0">
              <a:solidFill>
                <a:srgbClr val="3CB4B5"/>
              </a:solidFill>
            </a:endParaRPr>
          </a:p>
        </p:txBody>
      </p:sp>
      <p:sp>
        <p:nvSpPr>
          <p:cNvPr id="8" name="TextBox 7">
            <a:extLst>
              <a:ext uri="{FF2B5EF4-FFF2-40B4-BE49-F238E27FC236}">
                <a16:creationId xmlns:a16="http://schemas.microsoft.com/office/drawing/2014/main" id="{A68AA2F1-6CB6-4CA9-9A06-5A339F05578D}"/>
              </a:ext>
            </a:extLst>
          </p:cNvPr>
          <p:cNvSpPr txBox="1"/>
          <p:nvPr/>
        </p:nvSpPr>
        <p:spPr>
          <a:xfrm>
            <a:off x="1867803" y="3300196"/>
            <a:ext cx="3359106" cy="600164"/>
          </a:xfrm>
          <a:prstGeom prst="rect">
            <a:avLst/>
          </a:prstGeom>
          <a:noFill/>
        </p:spPr>
        <p:txBody>
          <a:bodyPr wrap="square" rtlCol="0">
            <a:spAutoFit/>
          </a:bodyPr>
          <a:lstStyle/>
          <a:p>
            <a:r>
              <a:rPr lang="es-ES_tradnl" sz="1200" b="1" dirty="0">
                <a:latin typeface="IBM Plex Sans Condensed Light" panose="020B0406050203000203"/>
              </a:rPr>
              <a:t>Eduardo Olano</a:t>
            </a:r>
          </a:p>
          <a:p>
            <a:r>
              <a:rPr lang="es-ES" sz="1050" dirty="0">
                <a:latin typeface="IBM Plex Sans Condensed Light" panose="020B0406050203000203"/>
              </a:rPr>
              <a:t>Presidente de UTECA</a:t>
            </a:r>
          </a:p>
          <a:p>
            <a:r>
              <a:rPr lang="es-ES" sz="1050" dirty="0">
                <a:latin typeface="IBM Plex Sans Condensed Light" panose="020B0406050203000203"/>
              </a:rPr>
              <a:t>(Atresmedia)</a:t>
            </a:r>
          </a:p>
        </p:txBody>
      </p:sp>
      <p:sp>
        <p:nvSpPr>
          <p:cNvPr id="12" name="TextBox 11">
            <a:extLst>
              <a:ext uri="{FF2B5EF4-FFF2-40B4-BE49-F238E27FC236}">
                <a16:creationId xmlns:a16="http://schemas.microsoft.com/office/drawing/2014/main" id="{E61D4E27-59A4-4052-A5C2-2DF19A0BB4D5}"/>
              </a:ext>
            </a:extLst>
          </p:cNvPr>
          <p:cNvSpPr txBox="1"/>
          <p:nvPr/>
        </p:nvSpPr>
        <p:spPr>
          <a:xfrm>
            <a:off x="1867803" y="5712873"/>
            <a:ext cx="3359106" cy="761747"/>
          </a:xfrm>
          <a:prstGeom prst="rect">
            <a:avLst/>
          </a:prstGeom>
          <a:noFill/>
        </p:spPr>
        <p:txBody>
          <a:bodyPr wrap="square" rtlCol="0">
            <a:spAutoFit/>
          </a:bodyPr>
          <a:lstStyle/>
          <a:p>
            <a:r>
              <a:rPr lang="es-ES_tradnl" sz="1200" b="1" dirty="0">
                <a:latin typeface="IBM Plex Sans Condensed Light" panose="020B0406050203000203"/>
              </a:rPr>
              <a:t>Ricardo Vaca Berdayes</a:t>
            </a:r>
          </a:p>
          <a:p>
            <a:r>
              <a:rPr lang="es-ES" sz="1050" dirty="0">
                <a:latin typeface="IBM Plex Sans Condensed Light" panose="020B0406050203000203"/>
              </a:rPr>
              <a:t>Presidente Ejecutivo BARLOVENTO COMUNICACIÓN</a:t>
            </a:r>
          </a:p>
          <a:p>
            <a:r>
              <a:rPr lang="es-ES" sz="1050" dirty="0">
                <a:latin typeface="IBM Plex Sans Condensed Light" panose="020B0406050203000203"/>
              </a:rPr>
              <a:t>Profesor Adjunto de Universidad (ANECA)</a:t>
            </a:r>
          </a:p>
          <a:p>
            <a:endParaRPr lang="es-ES" sz="1050" dirty="0">
              <a:solidFill>
                <a:srgbClr val="FF0000"/>
              </a:solidFill>
              <a:latin typeface="IBM Plex Sans Condensed Light" panose="020B0406050203000203"/>
            </a:endParaRPr>
          </a:p>
        </p:txBody>
      </p:sp>
      <p:sp>
        <p:nvSpPr>
          <p:cNvPr id="15" name="TextBox 14">
            <a:extLst>
              <a:ext uri="{FF2B5EF4-FFF2-40B4-BE49-F238E27FC236}">
                <a16:creationId xmlns:a16="http://schemas.microsoft.com/office/drawing/2014/main" id="{EB134125-CD78-4D35-ABD1-016A97C1CD7C}"/>
              </a:ext>
            </a:extLst>
          </p:cNvPr>
          <p:cNvSpPr txBox="1"/>
          <p:nvPr/>
        </p:nvSpPr>
        <p:spPr>
          <a:xfrm>
            <a:off x="1867803" y="4518535"/>
            <a:ext cx="3359106" cy="761747"/>
          </a:xfrm>
          <a:prstGeom prst="rect">
            <a:avLst/>
          </a:prstGeom>
          <a:noFill/>
        </p:spPr>
        <p:txBody>
          <a:bodyPr wrap="square" rtlCol="0">
            <a:spAutoFit/>
          </a:bodyPr>
          <a:lstStyle/>
          <a:p>
            <a:r>
              <a:rPr lang="es-ES_tradnl" sz="1200" b="1" dirty="0">
                <a:latin typeface="IBM Plex Sans Condensed Light" panose="020B0406050203000203"/>
              </a:rPr>
              <a:t>Mª Concepción Iglesias Jiménez</a:t>
            </a:r>
          </a:p>
          <a:p>
            <a:r>
              <a:rPr lang="es-ES" sz="1050" dirty="0">
                <a:latin typeface="IBM Plex Sans Condensed Light" panose="020B0406050203000203"/>
              </a:rPr>
              <a:t>Socio director de la industria de Medios y Entretenimiento</a:t>
            </a:r>
          </a:p>
          <a:p>
            <a:r>
              <a:rPr lang="es-ES" sz="1050" dirty="0">
                <a:latin typeface="IBM Plex Sans Condensed Light" panose="020B0406050203000203"/>
              </a:rPr>
              <a:t>y de los servicios Clima y Sostenibilidad</a:t>
            </a:r>
          </a:p>
          <a:p>
            <a:r>
              <a:rPr lang="es-ES" sz="1050" dirty="0">
                <a:latin typeface="IBM Plex Sans Condensed Light" panose="020B0406050203000203"/>
              </a:rPr>
              <a:t>DELOITTE</a:t>
            </a:r>
          </a:p>
        </p:txBody>
      </p:sp>
      <p:pic>
        <p:nvPicPr>
          <p:cNvPr id="25" name="Picture 24" descr="A person wearing a suit and tie&#10;&#10;Description automatically generated">
            <a:extLst>
              <a:ext uri="{FF2B5EF4-FFF2-40B4-BE49-F238E27FC236}">
                <a16:creationId xmlns:a16="http://schemas.microsoft.com/office/drawing/2014/main" id="{DDB96B19-09A4-409A-B122-02E3D8BDD72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3214" y="5735527"/>
            <a:ext cx="804206" cy="792000"/>
          </a:xfrm>
          <a:prstGeom prst="flowChartConnector">
            <a:avLst/>
          </a:prstGeom>
        </p:spPr>
      </p:pic>
      <p:pic>
        <p:nvPicPr>
          <p:cNvPr id="27" name="Picture 26">
            <a:extLst>
              <a:ext uri="{FF2B5EF4-FFF2-40B4-BE49-F238E27FC236}">
                <a16:creationId xmlns:a16="http://schemas.microsoft.com/office/drawing/2014/main" id="{F8BB273B-29EF-4C25-9B6C-77DFA8C53CC0}"/>
              </a:ext>
            </a:extLst>
          </p:cNvPr>
          <p:cNvPicPr>
            <a:picLocks noChangeAspect="1"/>
          </p:cNvPicPr>
          <p:nvPr/>
        </p:nvPicPr>
        <p:blipFill>
          <a:blip r:embed="rId8"/>
          <a:stretch>
            <a:fillRect/>
          </a:stretch>
        </p:blipFill>
        <p:spPr>
          <a:xfrm>
            <a:off x="760164" y="3276087"/>
            <a:ext cx="872689" cy="792000"/>
          </a:xfrm>
          <a:prstGeom prst="flowChartConnector">
            <a:avLst/>
          </a:prstGeom>
        </p:spPr>
      </p:pic>
    </p:spTree>
    <p:extLst>
      <p:ext uri="{BB962C8B-B14F-4D97-AF65-F5344CB8AC3E}">
        <p14:creationId xmlns:p14="http://schemas.microsoft.com/office/powerpoint/2010/main" val="21627906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4596BFD-97FD-43CA-8907-64F6DB2E8A9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98" imgH="499" progId="TCLayout.ActiveDocument.1">
                  <p:embed/>
                </p:oleObj>
              </mc:Choice>
              <mc:Fallback>
                <p:oleObj name="think-cell Slide" r:id="rId3" imgW="498" imgH="499" progId="TCLayout.ActiveDocument.1">
                  <p:embed/>
                  <p:pic>
                    <p:nvPicPr>
                      <p:cNvPr id="7" name="Object 6" hidden="1">
                        <a:extLst>
                          <a:ext uri="{FF2B5EF4-FFF2-40B4-BE49-F238E27FC236}">
                            <a16:creationId xmlns:a16="http://schemas.microsoft.com/office/drawing/2014/main" id="{04596BFD-97FD-43CA-8907-64F6DB2E8A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Content Placeholder 3">
            <a:extLst>
              <a:ext uri="{FF2B5EF4-FFF2-40B4-BE49-F238E27FC236}">
                <a16:creationId xmlns:a16="http://schemas.microsoft.com/office/drawing/2014/main" id="{6E6C46AF-FBBF-4C4B-94CF-09E9CE0E0959}"/>
              </a:ext>
            </a:extLst>
          </p:cNvPr>
          <p:cNvSpPr>
            <a:spLocks noGrp="1"/>
          </p:cNvSpPr>
          <p:nvPr>
            <p:ph sz="half" idx="2"/>
          </p:nvPr>
        </p:nvSpPr>
        <p:spPr/>
        <p:txBody>
          <a:bodyPr>
            <a:noAutofit/>
          </a:bodyPr>
          <a:lstStyle/>
          <a:p>
            <a:pPr marL="0" indent="0" fontAlgn="base">
              <a:lnSpc>
                <a:spcPct val="10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0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0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0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pPr marL="0" indent="0" fontAlgn="base">
              <a:lnSpc>
                <a:spcPct val="120000"/>
              </a:lnSpc>
              <a:spcBef>
                <a:spcPct val="70000"/>
              </a:spcBef>
              <a:spcAft>
                <a:spcPct val="0"/>
              </a:spcAft>
              <a:buNone/>
            </a:pPr>
            <a:endParaRPr lang="es-ES" dirty="0">
              <a:latin typeface="IBM Plex Sans Condensed Light" panose="020B0406050203000203" pitchFamily="34" charset="77"/>
            </a:endParaRPr>
          </a:p>
          <a:p>
            <a:endParaRPr lang="es-ES" dirty="0">
              <a:latin typeface="IBM Plex Sans Condensed Light" panose="020B0406050203000203" pitchFamily="34" charset="77"/>
            </a:endParaRPr>
          </a:p>
        </p:txBody>
      </p:sp>
      <p:sp>
        <p:nvSpPr>
          <p:cNvPr id="5" name="Slide Number Placeholder 4">
            <a:extLst>
              <a:ext uri="{FF2B5EF4-FFF2-40B4-BE49-F238E27FC236}">
                <a16:creationId xmlns:a16="http://schemas.microsoft.com/office/drawing/2014/main" id="{AFAF6329-E4E4-40BD-80BC-DE2E71245613}"/>
              </a:ext>
            </a:extLst>
          </p:cNvPr>
          <p:cNvSpPr>
            <a:spLocks noGrp="1"/>
          </p:cNvSpPr>
          <p:nvPr>
            <p:ph type="sldNum" sz="quarter" idx="12"/>
          </p:nvPr>
        </p:nvSpPr>
        <p:spPr/>
        <p:txBody>
          <a:bodyPr/>
          <a:lstStyle/>
          <a:p>
            <a:fld id="{13812C7F-AE19-4CF1-BB61-4BBD39B95CCF}" type="slidenum">
              <a:rPr lang="es-ES" smtClean="0"/>
              <a:t>18</a:t>
            </a:fld>
            <a:endParaRPr lang="es-ES" dirty="0"/>
          </a:p>
        </p:txBody>
      </p:sp>
      <p:sp>
        <p:nvSpPr>
          <p:cNvPr id="11" name="CuadroTexto 1">
            <a:extLst>
              <a:ext uri="{FF2B5EF4-FFF2-40B4-BE49-F238E27FC236}">
                <a16:creationId xmlns:a16="http://schemas.microsoft.com/office/drawing/2014/main" id="{D2DC295F-3E93-4EF0-9F13-90FBAC88C7A8}"/>
              </a:ext>
            </a:extLst>
          </p:cNvPr>
          <p:cNvSpPr txBox="1"/>
          <p:nvPr/>
        </p:nvSpPr>
        <p:spPr>
          <a:xfrm>
            <a:off x="987864" y="3295542"/>
            <a:ext cx="4796548" cy="4374467"/>
          </a:xfrm>
          <a:prstGeom prst="rect">
            <a:avLst/>
          </a:prstGeom>
          <a:noFill/>
        </p:spPr>
        <p:txBody>
          <a:bodyPr wrap="square" rtlCol="0">
            <a:spAutoFit/>
          </a:bodyPr>
          <a:lstStyle/>
          <a:p>
            <a:pPr lvl="0" defTabSz="914400">
              <a:lnSpc>
                <a:spcPct val="105000"/>
              </a:lnSpc>
              <a:spcAft>
                <a:spcPts val="600"/>
              </a:spcAft>
              <a:defRPr/>
            </a:pPr>
            <a:r>
              <a:rPr lang="es-ES" sz="800" dirty="0">
                <a:latin typeface="+mj-lt"/>
              </a:rPr>
              <a:t>UTECA (Unión de Televisiones Comerciales en Abierto) representa los intereses comunes de los asociados en los ámbitos nacional, internacional y comunitario. Está formada por Atresmedia, DKiss, Net TV, Real Madrid TV, Ten, TRECE y Veo, que gestionan 14 canales de TDT. </a:t>
            </a:r>
          </a:p>
          <a:p>
            <a:pPr lvl="0" defTabSz="914400">
              <a:lnSpc>
                <a:spcPct val="105000"/>
              </a:lnSpc>
              <a:spcAft>
                <a:spcPts val="600"/>
              </a:spcAft>
              <a:defRPr/>
            </a:pPr>
            <a:endParaRPr lang="es-ES" sz="800" dirty="0">
              <a:latin typeface="+mj-lt"/>
            </a:endParaRPr>
          </a:p>
          <a:p>
            <a:pPr lvl="0" defTabSz="914400">
              <a:lnSpc>
                <a:spcPct val="105000"/>
              </a:lnSpc>
              <a:spcAft>
                <a:spcPts val="600"/>
              </a:spcAft>
              <a:defRPr/>
            </a:pPr>
            <a:r>
              <a:rPr lang="es-ES" sz="800" dirty="0">
                <a:latin typeface="+mj-lt"/>
              </a:rPr>
              <a:t>BARLOVENTO COMUNICACIÓN  es la consultora audiovisual y digital líder en España, con 22 años de experiencia en el sector, y especializada en las tendencias y comportamientos de los españoles y su consumo de medios audiovisuales.</a:t>
            </a:r>
          </a:p>
          <a:p>
            <a:pPr marL="0" marR="0" lvl="0" indent="0" algn="l" defTabSz="914400" rtl="0" eaLnBrk="1" fontAlgn="auto" latinLnBrk="0" hangingPunct="1">
              <a:lnSpc>
                <a:spcPct val="105000"/>
              </a:lnSpc>
              <a:spcBef>
                <a:spcPts val="0"/>
              </a:spcBef>
              <a:spcAft>
                <a:spcPts val="600"/>
              </a:spcAft>
              <a:buClrTx/>
              <a:buSzTx/>
              <a:buFontTx/>
              <a:buNone/>
              <a:tabLst/>
              <a:defRPr/>
            </a:pPr>
            <a:endParaRPr kumimoji="0" lang="es-ES" sz="800" b="0" i="0" u="none" strike="noStrike" kern="1200" cap="none" spc="0" normalizeH="0" baseline="0" noProof="0" dirty="0">
              <a:ln>
                <a:noFill/>
              </a:ln>
              <a:effectLst/>
              <a:uLnTx/>
              <a:uFillTx/>
              <a:latin typeface="+mj-lt"/>
              <a:cs typeface="+mn-cs"/>
            </a:endParaRPr>
          </a:p>
          <a:p>
            <a:pPr marL="0" marR="0" lvl="0" indent="0" algn="l" defTabSz="914400" rtl="0" eaLnBrk="1" fontAlgn="auto" latinLnBrk="0" hangingPunct="1">
              <a:lnSpc>
                <a:spcPct val="105000"/>
              </a:lnSpc>
              <a:spcBef>
                <a:spcPts val="0"/>
              </a:spcBef>
              <a:spcAft>
                <a:spcPts val="600"/>
              </a:spcAft>
              <a:buClrTx/>
              <a:buSzTx/>
              <a:buFontTx/>
              <a:buNone/>
              <a:tabLst/>
              <a:defRPr/>
            </a:pPr>
            <a:r>
              <a:rPr kumimoji="0" lang="es-ES" sz="800" b="0" i="0" u="none" strike="noStrike" kern="1200" cap="none" spc="0" normalizeH="0" baseline="0" noProof="0" dirty="0">
                <a:ln>
                  <a:noFill/>
                </a:ln>
                <a:effectLst/>
                <a:uLnTx/>
                <a:uFillTx/>
                <a:latin typeface="+mj-lt"/>
                <a:cs typeface="+mn-cs"/>
              </a:rPr>
              <a:t>DELOITTE se refiere a Deloitte Touche Tohmatsu Limited (private Comany lmiited by guarantee, de acuerdo con la legislación del Reino Unido) y a su red de firmas miembro, cada una de las cuales es una entidad independiente. En </a:t>
            </a:r>
            <a:r>
              <a:rPr kumimoji="0" lang="es-ES" sz="800" b="0" i="0" u="sng" strike="noStrike" kern="1200" cap="none" spc="0" normalizeH="0" baseline="0" noProof="0" dirty="0">
                <a:ln>
                  <a:noFill/>
                </a:ln>
                <a:effectLst/>
                <a:uLnTx/>
                <a:uFillTx/>
                <a:latin typeface="+mj-lt"/>
                <a:cs typeface="+mn-cs"/>
                <a:hlinkClick r:id="rId5"/>
              </a:rPr>
              <a:t>www.deloitte.com/about</a:t>
            </a:r>
            <a:r>
              <a:rPr kumimoji="0" lang="es-ES" sz="800" b="0" i="0" u="none" strike="noStrike" kern="1200" cap="none" spc="0" normalizeH="0" baseline="0" noProof="0" dirty="0">
                <a:ln>
                  <a:noFill/>
                </a:ln>
                <a:effectLst/>
                <a:uLnTx/>
                <a:uFillTx/>
                <a:latin typeface="+mj-lt"/>
                <a:cs typeface="+mn-cs"/>
              </a:rPr>
              <a:t> se ofrece una descripción detallada de la estructura legal de Deloitte Touche Tohmatsu Limited y sus firmas miembro.</a:t>
            </a:r>
          </a:p>
          <a:p>
            <a:pPr marL="0" marR="0" lvl="0" indent="0" algn="l" defTabSz="914400" rtl="0" eaLnBrk="1" fontAlgn="auto" latinLnBrk="0" hangingPunct="1">
              <a:lnSpc>
                <a:spcPct val="105000"/>
              </a:lnSpc>
              <a:spcBef>
                <a:spcPts val="0"/>
              </a:spcBef>
              <a:spcAft>
                <a:spcPts val="600"/>
              </a:spcAft>
              <a:buClrTx/>
              <a:buSzTx/>
              <a:buFontTx/>
              <a:buNone/>
              <a:tabLst/>
              <a:defRPr/>
            </a:pPr>
            <a:r>
              <a:rPr kumimoji="0" lang="es-ES" sz="800" b="0" i="0" u="none" strike="noStrike" kern="1200" cap="none" spc="0" normalizeH="0" baseline="0" noProof="0" dirty="0">
                <a:ln>
                  <a:noFill/>
                </a:ln>
                <a:effectLst/>
                <a:uLnTx/>
                <a:uFillTx/>
                <a:latin typeface="+mj-lt"/>
                <a:cs typeface="+mn-cs"/>
              </a:rPr>
              <a:t>Deloitte presta servicios de auditoría, asesoramiento fiscal y legal, consultoría y asesoramiento en transacciones corporativas a entidades que operan en un elevado número de sectores de actividad. Con una red de firmas miembro interconectadas a escala global que se extiende por más de 150 países, Deloitte aporta las mejoras capacidades y un servicio de máxima calidad a sus clientes, ofreciéndoles la información que necesitan para abordar los complejos desafíos a los que se enfrentan. Deloitte cuenta en la región con más de 200.000 profesionales, que han asumido el compromiso de convertirse en modelo de excelencia.</a:t>
            </a:r>
          </a:p>
          <a:p>
            <a:pPr marL="0" marR="0" lvl="0" indent="0" algn="l" defTabSz="914400" rtl="0" eaLnBrk="1" fontAlgn="auto" latinLnBrk="0" hangingPunct="1">
              <a:lnSpc>
                <a:spcPct val="105000"/>
              </a:lnSpc>
              <a:spcBef>
                <a:spcPts val="0"/>
              </a:spcBef>
              <a:spcAft>
                <a:spcPts val="600"/>
              </a:spcAft>
              <a:buClrTx/>
              <a:buSzTx/>
              <a:buFontTx/>
              <a:buNone/>
              <a:tabLst/>
              <a:defRPr/>
            </a:pPr>
            <a:r>
              <a:rPr kumimoji="0" lang="es-ES" sz="800" b="0" i="0" u="none" strike="noStrike" kern="1200" cap="none" spc="0" normalizeH="0" baseline="0" noProof="0" dirty="0">
                <a:ln>
                  <a:noFill/>
                </a:ln>
                <a:effectLst/>
                <a:uLnTx/>
                <a:uFillTx/>
                <a:latin typeface="+mj-lt"/>
                <a:cs typeface="+mn-cs"/>
              </a:rPr>
              <a:t>Esta publicación contiene exclusivamente información de carácter general, y Deloitte Touche Tohmatsu Limited, Deloitte Global Services Limited, Deloitte Global Services Holdings Limited, la Verein Deloitte Touche Tohmatsu, así como sus firmas miembro y las empresas asociadas de las firmas mencionadas (conjuntamente, la “Red Deloitte”), no pretenden por medio de esta publicación, prestar servicios o asesoramiento en materia contable, de negocios, financiera ,de inversiones, legal, fiscal u otro tipo de servicio o asesoramiento profesional. Esta publicación no podrá sustituir a dicho asesoramiento o servicios profesionales, ni será utilizada como base para tomar decisiones o adoptar medidas que puedan afectar a su situación financiera o a su negocio. Antes de tomar cualquier decisión o adoptar cualquier medida que pueda afectar a su situación financiera o a su negocio, debe consultar con un asesor profesional cualificado. Ninguna entidad de la Red Deloitte se hace responsable de las pérdidas sufridas por cualquier persona que actúe basándose en esta publicación.</a:t>
            </a:r>
          </a:p>
          <a:p>
            <a:pPr marL="0" marR="0" lvl="0" indent="0" algn="l" defTabSz="914400" rtl="0" eaLnBrk="1" fontAlgn="auto" latinLnBrk="0" hangingPunct="1">
              <a:lnSpc>
                <a:spcPct val="105000"/>
              </a:lnSpc>
              <a:spcBef>
                <a:spcPts val="0"/>
              </a:spcBef>
              <a:spcAft>
                <a:spcPts val="600"/>
              </a:spcAft>
              <a:buClrTx/>
              <a:buSzTx/>
              <a:buFontTx/>
              <a:buNone/>
              <a:tabLst/>
              <a:defRPr/>
            </a:pPr>
            <a:r>
              <a:rPr kumimoji="0" lang="es-ES" sz="800" b="0" i="0" u="none" strike="noStrike" kern="1200" cap="none" spc="0" normalizeH="0" baseline="0" noProof="0" dirty="0">
                <a:ln>
                  <a:noFill/>
                </a:ln>
                <a:effectLst/>
                <a:uLnTx/>
                <a:uFillTx/>
                <a:latin typeface="+mj-lt"/>
                <a:cs typeface="+mn-cs"/>
              </a:rPr>
              <a:t>© 2021 Deloitte Advisory, SL</a:t>
            </a:r>
            <a:endParaRPr kumimoji="0" lang="es-ES" sz="800" b="0" i="0" u="none" strike="noStrike" kern="1200" cap="none" spc="0" normalizeH="0" baseline="0" noProof="0" dirty="0">
              <a:ln>
                <a:noFill/>
              </a:ln>
              <a:effectLst/>
              <a:uLnTx/>
              <a:uFillTx/>
              <a:latin typeface="+mj-lt"/>
              <a:ea typeface="Calibri" panose="020F0502020204030204" pitchFamily="34" charset="0"/>
              <a:cs typeface="+mn-cs"/>
            </a:endParaRPr>
          </a:p>
        </p:txBody>
      </p:sp>
      <p:sp>
        <p:nvSpPr>
          <p:cNvPr id="8" name="Content Placeholder 4">
            <a:extLst>
              <a:ext uri="{FF2B5EF4-FFF2-40B4-BE49-F238E27FC236}">
                <a16:creationId xmlns:a16="http://schemas.microsoft.com/office/drawing/2014/main" id="{B259C0B8-0C11-443C-A49A-9B3642DC36B2}"/>
              </a:ext>
            </a:extLst>
          </p:cNvPr>
          <p:cNvSpPr txBox="1">
            <a:spLocks/>
          </p:cNvSpPr>
          <p:nvPr/>
        </p:nvSpPr>
        <p:spPr>
          <a:xfrm>
            <a:off x="1010087" y="1963721"/>
            <a:ext cx="5169039" cy="2742657"/>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1050" kern="1200">
                <a:solidFill>
                  <a:schemeClr val="tx1"/>
                </a:solidFill>
                <a:latin typeface="IBM Plex Sans Condensed Light" panose="020B0406050203000203"/>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050" kern="1200">
                <a:solidFill>
                  <a:schemeClr val="tx1"/>
                </a:solidFill>
                <a:latin typeface="IBM Plex Sans Condensed Light" panose="020B0406050203000203"/>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buFont typeface="Arial" panose="020B0604020202020204" pitchFamily="34" charset="0"/>
              <a:buNone/>
            </a:pPr>
            <a:endParaRPr lang="es-ES" sz="900" dirty="0">
              <a:latin typeface="IBM Plex Sans Condensed Light" panose="020B0406050203000203" pitchFamily="34" charset="77"/>
            </a:endParaRPr>
          </a:p>
          <a:p>
            <a:pPr marL="0" indent="0" algn="just">
              <a:buNone/>
            </a:pPr>
            <a:r>
              <a:rPr lang="es-ES_tradnl" sz="900" i="1" dirty="0"/>
              <a:t>.</a:t>
            </a:r>
            <a:endParaRPr lang="es-ES" sz="900" i="1" dirty="0"/>
          </a:p>
          <a:p>
            <a:pPr algn="just"/>
            <a:endParaRPr lang="es-ES" sz="900" i="1" dirty="0"/>
          </a:p>
        </p:txBody>
      </p:sp>
    </p:spTree>
    <p:extLst>
      <p:ext uri="{BB962C8B-B14F-4D97-AF65-F5344CB8AC3E}">
        <p14:creationId xmlns:p14="http://schemas.microsoft.com/office/powerpoint/2010/main" val="399312601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nY9gxI8UyLQyQgI3QuAl3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nY9gxI8UyLQyQgI3QuAl3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nY9gxI8UyLQyQgI3QuAl3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cUhAewPufraPPcGoTfMAG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bqdT2M630mDTPgdBvRfq8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cd4tVTRrd4_WiqIZij.g3A"/>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TIY9QOGs3ZhqePgdsz5H.g"/>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VyDqKAds6E52aDG97E8Ez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11jZX9OGvOp_.nwhNYheUg"/>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11jZX9OGvOp_.nwhNYheUg"/>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11jZX9OGvOp_.nwhNYheUg"/>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11jZX9OGvOp_.nwhNYheU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11jZX9OGvOp_.nwhNYheU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11jZX9OGvOp_.nwhNYheU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IvAuhzqyYJNUnaqYyfgvd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7679</TotalTime>
  <Words>5753</Words>
  <Application>Microsoft Office PowerPoint</Application>
  <PresentationFormat>A4 (210 x 297 mm)</PresentationFormat>
  <Paragraphs>415</Paragraphs>
  <Slides>18</Slides>
  <Notes>8</Notes>
  <HiddenSlides>0</HiddenSlides>
  <MMClips>0</MMClips>
  <ScaleCrop>false</ScaleCrop>
  <HeadingPairs>
    <vt:vector size="8" baseType="variant">
      <vt:variant>
        <vt:lpstr>Fuentes usadas</vt:lpstr>
      </vt:variant>
      <vt:variant>
        <vt:i4>6</vt:i4>
      </vt:variant>
      <vt:variant>
        <vt:lpstr>Tema</vt:lpstr>
      </vt:variant>
      <vt:variant>
        <vt:i4>3</vt:i4>
      </vt:variant>
      <vt:variant>
        <vt:lpstr>Servidores OLE incrustados</vt:lpstr>
      </vt:variant>
      <vt:variant>
        <vt:i4>1</vt:i4>
      </vt:variant>
      <vt:variant>
        <vt:lpstr>Títulos de diapositiva</vt:lpstr>
      </vt:variant>
      <vt:variant>
        <vt:i4>18</vt:i4>
      </vt:variant>
    </vt:vector>
  </HeadingPairs>
  <TitlesOfParts>
    <vt:vector size="28" baseType="lpstr">
      <vt:lpstr>Arial</vt:lpstr>
      <vt:lpstr>Calibri</vt:lpstr>
      <vt:lpstr>Calibri Light</vt:lpstr>
      <vt:lpstr>IBM Plex Sans Condensed Light</vt:lpstr>
      <vt:lpstr>IBM Plex Sans Condensed Medium</vt:lpstr>
      <vt:lpstr>Wingdings 2</vt:lpstr>
      <vt:lpstr>Office Theme</vt:lpstr>
      <vt:lpstr>1_Office Theme</vt:lpstr>
      <vt:lpstr>2_Office Theme</vt:lpstr>
      <vt:lpstr>think-cell Slide</vt:lpstr>
      <vt:lpstr>Barómetro sobre la percepción social de la Televisión en Abierto</vt:lpstr>
      <vt:lpstr>Índice</vt:lpstr>
      <vt:lpstr>Bases del estudio</vt:lpstr>
      <vt:lpstr>Información:  periodismo vs “fake news”</vt:lpstr>
      <vt:lpstr>Presentación de PowerPoint</vt:lpstr>
      <vt:lpstr>Presentación de PowerPoint</vt:lpstr>
      <vt:lpstr>Televisión vs Redes: control y legislación</vt:lpstr>
      <vt:lpstr>Presentación de PowerPoint</vt:lpstr>
      <vt:lpstr>Publicidad: eficacia y atributos</vt:lpstr>
      <vt:lpstr>Entretenimiento: evasión y emoción</vt:lpstr>
      <vt:lpstr>Contribución de la Televisión en Abierto a la Agenda 2030</vt:lpstr>
      <vt:lpstr>Presentación de PowerPoint</vt:lpstr>
      <vt:lpstr>Presentación de PowerPoint</vt:lpstr>
      <vt:lpstr>Presentación de PowerPoint</vt:lpstr>
      <vt:lpstr>Presentación de PowerPoint</vt:lpstr>
      <vt:lpstr>Presentación de PowerPoint</vt:lpstr>
      <vt:lpstr>Contactos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Eceolaza, Adrian</dc:creator>
  <cp:lastModifiedBy>Direccion Uteca</cp:lastModifiedBy>
  <cp:revision>475</cp:revision>
  <cp:lastPrinted>2021-05-06T11:00:24Z</cp:lastPrinted>
  <dcterms:created xsi:type="dcterms:W3CDTF">2020-06-02T17:53:47Z</dcterms:created>
  <dcterms:modified xsi:type="dcterms:W3CDTF">2021-05-19T07:15:30Z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2021-04-29T09:22:47Z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ce612a52-0d6a-44a6-9734-362b04f774f7</vt:lpwstr>
  </property>
  <property fmtid="{D5CDD505-2E9C-101B-9397-08002B2CF9AE}" pid="8" name="MSIP_Label_ea60d57e-af5b-4752-ac57-3e4f28ca11dc_ContentBits">
    <vt:lpwstr>0</vt:lpwstr>
  </property>
</Properties>
</file>